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5"/>
  </p:notesMasterIdLst>
  <p:handoutMasterIdLst>
    <p:handoutMasterId r:id="rId46"/>
  </p:handoutMasterIdLst>
  <p:sldIdLst>
    <p:sldId id="410" r:id="rId5"/>
    <p:sldId id="430" r:id="rId6"/>
    <p:sldId id="458" r:id="rId7"/>
    <p:sldId id="383" r:id="rId8"/>
    <p:sldId id="448" r:id="rId9"/>
    <p:sldId id="449" r:id="rId10"/>
    <p:sldId id="469" r:id="rId11"/>
    <p:sldId id="431" r:id="rId12"/>
    <p:sldId id="411" r:id="rId13"/>
    <p:sldId id="432" r:id="rId14"/>
    <p:sldId id="433" r:id="rId15"/>
    <p:sldId id="470" r:id="rId16"/>
    <p:sldId id="471" r:id="rId17"/>
    <p:sldId id="450" r:id="rId18"/>
    <p:sldId id="438" r:id="rId19"/>
    <p:sldId id="415" r:id="rId20"/>
    <p:sldId id="416" r:id="rId21"/>
    <p:sldId id="446" r:id="rId22"/>
    <p:sldId id="445" r:id="rId23"/>
    <p:sldId id="444" r:id="rId24"/>
    <p:sldId id="425" r:id="rId25"/>
    <p:sldId id="426" r:id="rId26"/>
    <p:sldId id="427" r:id="rId27"/>
    <p:sldId id="428" r:id="rId28"/>
    <p:sldId id="462" r:id="rId29"/>
    <p:sldId id="463" r:id="rId30"/>
    <p:sldId id="464" r:id="rId31"/>
    <p:sldId id="465" r:id="rId32"/>
    <p:sldId id="473" r:id="rId33"/>
    <p:sldId id="466" r:id="rId34"/>
    <p:sldId id="417" r:id="rId35"/>
    <p:sldId id="472" r:id="rId36"/>
    <p:sldId id="457" r:id="rId37"/>
    <p:sldId id="452" r:id="rId38"/>
    <p:sldId id="454" r:id="rId39"/>
    <p:sldId id="474" r:id="rId40"/>
    <p:sldId id="461" r:id="rId41"/>
    <p:sldId id="414" r:id="rId42"/>
    <p:sldId id="447" r:id="rId43"/>
    <p:sldId id="3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9542" autoAdjust="0"/>
  </p:normalViewPr>
  <p:slideViewPr>
    <p:cSldViewPr snapToGrid="0">
      <p:cViewPr varScale="1">
        <p:scale>
          <a:sx n="83" d="100"/>
          <a:sy n="83" d="100"/>
        </p:scale>
        <p:origin x="360" y="6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11/19/2024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make introduction </a:t>
            </a:r>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dirty="0"/>
              <a:t>PAUL</a:t>
            </a:r>
          </a:p>
          <a:p>
            <a:pPr lvl="2"/>
            <a:r>
              <a:rPr lang="en-US" sz="1200" dirty="0"/>
              <a:t>Stronger than anticipated economic growth indicates over 6,250 new jobs will be created through 2031</a:t>
            </a:r>
          </a:p>
          <a:p>
            <a:pPr lvl="2"/>
            <a:r>
              <a:rPr lang="en-US" sz="1200" dirty="0"/>
              <a:t>The greater region is growing and is expected to add over 2,200 households over the next decade representing 14% growth overall</a:t>
            </a:r>
          </a:p>
          <a:p>
            <a:pPr lvl="2"/>
            <a:r>
              <a:rPr lang="en-US" sz="1200" dirty="0"/>
              <a:t>The price of single-family homes has escalated significantly which has driven increased demand for rentals</a:t>
            </a:r>
          </a:p>
          <a:p>
            <a:pPr lvl="2"/>
            <a:r>
              <a:rPr lang="en-US" sz="1200" dirty="0"/>
              <a:t>Housing construction has not kept pace with demand</a:t>
            </a:r>
          </a:p>
          <a:p>
            <a:pPr lvl="2"/>
            <a:r>
              <a:rPr lang="en-US" sz="1200" dirty="0"/>
              <a:t>The apartment vacancy rate has dropped to an extremely low 2.3% in 2023 indicating virtually no availability of rental units</a:t>
            </a:r>
          </a:p>
          <a:p>
            <a:pPr lvl="2"/>
            <a:r>
              <a:rPr lang="en-US" sz="1200" dirty="0"/>
              <a:t>Increase in empty nesters and seniors many of whom don’t want or can’t live in single-family homes any longer but don’t have alternative options in Groton due to the lack of rental units</a:t>
            </a:r>
          </a:p>
          <a:p>
            <a:pPr lvl="2"/>
            <a:r>
              <a:rPr lang="en-US" sz="1200" dirty="0"/>
              <a:t>Land is a limited commodity, and multifamily building is a more efficient use of land on a per acre basis and promotes conservation of open space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332133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spcBef>
                <a:spcPts val="1200"/>
              </a:spcBef>
            </a:pPr>
            <a:r>
              <a:rPr lang="en-US" sz="1200" dirty="0"/>
              <a:t>PAUL</a:t>
            </a:r>
          </a:p>
          <a:p>
            <a:pPr lvl="1">
              <a:lnSpc>
                <a:spcPct val="120000"/>
              </a:lnSpc>
              <a:spcBef>
                <a:spcPts val="1200"/>
              </a:spcBef>
            </a:pPr>
            <a:r>
              <a:rPr lang="en-US" sz="1200" dirty="0"/>
              <a:t>EB projects Groton employment growth from 8,850 in 2024 to 10,900 in 2029*</a:t>
            </a:r>
          </a:p>
          <a:p>
            <a:pPr lvl="1">
              <a:lnSpc>
                <a:spcPct val="120000"/>
              </a:lnSpc>
              <a:spcBef>
                <a:spcPts val="1200"/>
              </a:spcBef>
            </a:pPr>
            <a:r>
              <a:rPr lang="en-US" sz="1200" dirty="0"/>
              <a:t>This represents a 23% increase over 5 years</a:t>
            </a:r>
          </a:p>
          <a:p>
            <a:pPr lvl="1">
              <a:lnSpc>
                <a:spcPct val="120000"/>
              </a:lnSpc>
              <a:spcBef>
                <a:spcPts val="1200"/>
              </a:spcBef>
            </a:pPr>
            <a:r>
              <a:rPr lang="en-US" sz="1200" dirty="0"/>
              <a:t>EB expects 0.9 indirect jobs will be created for every direct EB job, adding another 1,845 jobs by 2029</a:t>
            </a:r>
          </a:p>
          <a:p>
            <a:pPr lvl="1">
              <a:lnSpc>
                <a:spcPct val="120000"/>
              </a:lnSpc>
              <a:spcBef>
                <a:spcPts val="1200"/>
              </a:spcBef>
            </a:pPr>
            <a:r>
              <a:rPr lang="en-US" sz="1200" dirty="0"/>
              <a:t>Columbia class submarines are the Navy’s highest construction priority</a:t>
            </a:r>
          </a:p>
          <a:p>
            <a:pPr lvl="1">
              <a:lnSpc>
                <a:spcPct val="120000"/>
              </a:lnSpc>
              <a:spcBef>
                <a:spcPts val="1200"/>
              </a:spcBef>
            </a:pPr>
            <a:r>
              <a:rPr lang="en-US" sz="1200" dirty="0"/>
              <a:t>EB is not the only growth driver, but it is the largest</a:t>
            </a:r>
          </a:p>
          <a:p>
            <a:pPr lvl="1">
              <a:lnSpc>
                <a:spcPct val="120000"/>
              </a:lnSpc>
              <a:spcBef>
                <a:spcPts val="1200"/>
              </a:spcBef>
            </a:pPr>
            <a:r>
              <a:rPr lang="en-US" sz="1200" dirty="0"/>
              <a:t>Regional economic growth will drive sustained housing demand</a:t>
            </a:r>
          </a:p>
          <a:p>
            <a:pPr marL="457200" lvl="1" indent="0">
              <a:buNone/>
            </a:pPr>
            <a:endParaRPr lang="en-US" sz="800" dirty="0"/>
          </a:p>
          <a:p>
            <a:pPr lvl="1">
              <a:lnSpc>
                <a:spcPct val="120000"/>
              </a:lnSpc>
              <a:spcBef>
                <a:spcPts val="1200"/>
              </a:spcBef>
            </a:pPr>
            <a:r>
              <a:rPr lang="en-US" sz="3400" dirty="0"/>
              <a:t>Concentrate denser development at Upper Thames Street / Bridge Street to take advantage of the topography, parcel sizes and limited flood zone issues (p11)</a:t>
            </a:r>
          </a:p>
          <a:p>
            <a:pPr lvl="1">
              <a:lnSpc>
                <a:spcPct val="120000"/>
              </a:lnSpc>
              <a:spcBef>
                <a:spcPts val="1200"/>
              </a:spcBef>
            </a:pPr>
            <a:r>
              <a:rPr lang="en-US" sz="3400" dirty="0"/>
              <a:t>To Encourage Development, Zoning Changes Need to be Considered (p25)</a:t>
            </a:r>
          </a:p>
          <a:p>
            <a:pPr lvl="2">
              <a:lnSpc>
                <a:spcPct val="120000"/>
              </a:lnSpc>
              <a:spcBef>
                <a:spcPts val="1200"/>
              </a:spcBef>
            </a:pPr>
            <a:r>
              <a:rPr lang="en-US" sz="3400" dirty="0"/>
              <a:t>Allow Multi-Family Housing (p25)</a:t>
            </a:r>
          </a:p>
          <a:p>
            <a:pPr lvl="2">
              <a:lnSpc>
                <a:spcPct val="120000"/>
              </a:lnSpc>
              <a:spcBef>
                <a:spcPts val="1200"/>
              </a:spcBef>
            </a:pPr>
            <a:r>
              <a:rPr lang="en-US" sz="3400" dirty="0"/>
              <a:t>Reduce Parking Requirements (p26)</a:t>
            </a:r>
          </a:p>
          <a:p>
            <a:pPr lvl="2">
              <a:lnSpc>
                <a:spcPct val="120000"/>
              </a:lnSpc>
              <a:spcBef>
                <a:spcPts val="1200"/>
              </a:spcBef>
            </a:pPr>
            <a:r>
              <a:rPr lang="en-US" sz="3400" dirty="0"/>
              <a:t>Add Design Considerations (p26)</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91971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The NP team used an iterative process to develop this plan, collecting primary and secondary research through a variety of means, interviewing stakeholders, holding a open-house public workshop and conducting an online survey. The NP team conducted primary research by visiting the study areas to observe the physical conditions and characteristics.</a:t>
            </a:r>
          </a:p>
          <a:p>
            <a:pPr marL="285750" indent="-285750">
              <a:buFont typeface="Arial" panose="020B0604020202020204" pitchFamily="34" charset="0"/>
              <a:buChar char="•"/>
            </a:pPr>
            <a:r>
              <a:rPr lang="en-US" sz="1200" dirty="0"/>
              <a:t>NP conducted interviews with key stakeholders from the community, in order to understand what the community’s priorities were and what they perceived the major issues to be. Interviewees included local officials, business and property owners and community members.</a:t>
            </a:r>
          </a:p>
          <a:p>
            <a:pPr marL="285750" indent="-285750">
              <a:buFont typeface="Arial" panose="020B0604020202020204" pitchFamily="34" charset="0"/>
              <a:buChar char="•"/>
            </a:pPr>
            <a:r>
              <a:rPr lang="en-US" sz="1200" dirty="0"/>
              <a:t>As part of the research process, NP referred to the City of Groton’s Plan of Conservation and Development (POCD), which identifies the Thames Street Action Area as a primary area for investment. The plan outlines several strategies to strengthen and enhance Thames Street.</a:t>
            </a:r>
          </a:p>
          <a:p>
            <a:pPr marL="285750" indent="-285750">
              <a:buFont typeface="Arial" panose="020B0604020202020204" pitchFamily="34" charset="0"/>
              <a:buChar char="•"/>
            </a:pPr>
            <a:r>
              <a:rPr lang="en-US" sz="1200" dirty="0"/>
              <a:t>The primary research was then supplemented with secondary research, as the team reviewed census data, real estate market data, etc.</a:t>
            </a:r>
          </a:p>
          <a:p>
            <a:pPr marL="285750" indent="-285750">
              <a:buFont typeface="Arial" panose="020B0604020202020204" pitchFamily="34" charset="0"/>
              <a:buChar char="•"/>
            </a:pPr>
            <a:r>
              <a:rPr lang="en-US" sz="1200" dirty="0"/>
              <a:t>Finally, an open house-style public workshop and online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5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53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6C7F-97C4-9017-3CA9-CE028761E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A93CF-5F35-2896-0DAB-3DBF0D76C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40884-6ABE-4F60-0649-B1BD23EF14A5}"/>
              </a:ext>
            </a:extLst>
          </p:cNvPr>
          <p:cNvSpPr>
            <a:spLocks noGrp="1"/>
          </p:cNvSpPr>
          <p:nvPr>
            <p:ph type="body" idx="1"/>
          </p:nvPr>
        </p:nvSpPr>
        <p:spPr/>
        <p:txBody>
          <a:bodyPr/>
          <a:lstStyle/>
          <a:p>
            <a:pPr marL="171450" indent="-171450">
              <a:buFont typeface="Arial" panose="020B0604020202020204" pitchFamily="34" charset="0"/>
              <a:buChar char="•"/>
            </a:pPr>
            <a:r>
              <a:rPr lang="en-US" dirty="0"/>
              <a:t>Relatively Large Parcels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Vacant and Underutilized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Topography allows taller buildings without obstructing view corridors</a:t>
            </a:r>
          </a:p>
          <a:p>
            <a:pPr marL="171450" indent="-171450">
              <a:buFont typeface="Arial" panose="020B0604020202020204" pitchFamily="34" charset="0"/>
              <a:buChar char="•"/>
            </a:pPr>
            <a:endParaRPr lang="en-US" dirty="0"/>
          </a:p>
          <a:p>
            <a:pPr marL="342900" indent="-342900">
              <a:buFont typeface="Arial" panose="020B0604020202020204" pitchFamily="34" charset="0"/>
              <a:buChar char="•"/>
            </a:pPr>
            <a:r>
              <a:rPr lang="en-US" sz="1200" dirty="0"/>
              <a:t>Change in designated use - Changing the parcels’ General Commercial zoning designation, which does not allow residential uses.</a:t>
            </a:r>
          </a:p>
          <a:p>
            <a:pPr marL="342900" indent="-342900">
              <a:buFont typeface="Arial" panose="020B0604020202020204" pitchFamily="34" charset="0"/>
              <a:buChar char="•"/>
            </a:pPr>
            <a:r>
              <a:rPr lang="en-US" sz="1200" dirty="0"/>
              <a:t>Decrease parking requirements for multifamily units in order to optimize available developable land.</a:t>
            </a:r>
          </a:p>
          <a:p>
            <a:pPr marL="342900" indent="-342900">
              <a:buFont typeface="Arial" panose="020B0604020202020204" pitchFamily="34" charset="0"/>
              <a:buChar char="•"/>
            </a:pPr>
            <a:r>
              <a:rPr lang="en-US" sz="1200" dirty="0"/>
              <a:t>Modify current multi-family standards, which do not support mid-density development as envisioned for the site.</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818BADE-092D-0585-9712-E199735DBD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02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Bob Boris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33701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R</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20989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37294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R</a:t>
            </a:r>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29077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Leslie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7643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K</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92693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R</a:t>
            </a: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11126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Cameron J</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3640894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Cameron J</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232915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Cameron J</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34738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Cameron J</a:t>
            </a:r>
          </a:p>
          <a:p>
            <a:pPr marL="0" lvl="0" indent="0" algn="l" rtl="0">
              <a:spcBef>
                <a:spcPts val="0"/>
              </a:spcBef>
              <a:spcAft>
                <a:spcPts val="0"/>
              </a:spcAft>
              <a:buNone/>
            </a:pPr>
            <a:r>
              <a:rPr lang="en-US" dirty="0"/>
              <a:t>Talk about the primary goals that the graph achieves.</a:t>
            </a:r>
          </a:p>
          <a:p>
            <a:pPr marL="0" lvl="0" indent="0" algn="l" rtl="0">
              <a:spcBef>
                <a:spcPts val="0"/>
              </a:spcBef>
              <a:spcAft>
                <a:spcPts val="0"/>
              </a:spcAft>
              <a:buNone/>
            </a:pPr>
            <a:r>
              <a:rPr lang="en-US" dirty="0"/>
              <a:t>What were the important conversations every time the chart came up?</a:t>
            </a:r>
          </a:p>
          <a:p>
            <a:pPr marL="457200" lvl="0" indent="-298450" algn="l" rtl="0">
              <a:spcBef>
                <a:spcPts val="0"/>
              </a:spcBef>
              <a:spcAft>
                <a:spcPts val="0"/>
              </a:spcAft>
              <a:buSzPts val="1100"/>
              <a:buChar char="-"/>
            </a:pPr>
            <a:r>
              <a:rPr lang="en-US" dirty="0"/>
              <a:t>Parking requirements and access</a:t>
            </a:r>
          </a:p>
          <a:p>
            <a:pPr marL="457200" lvl="0" indent="-298450" algn="l" rtl="0">
              <a:spcBef>
                <a:spcPts val="0"/>
              </a:spcBef>
              <a:spcAft>
                <a:spcPts val="0"/>
              </a:spcAft>
              <a:buSzPts val="1100"/>
              <a:buChar char="-"/>
            </a:pPr>
            <a:r>
              <a:rPr lang="en-US" dirty="0"/>
              <a:t>How large the building might be, what are average building sizes</a:t>
            </a:r>
          </a:p>
          <a:p>
            <a:pPr marL="457200" lvl="0" indent="-298450" algn="l" rtl="0">
              <a:spcBef>
                <a:spcPts val="0"/>
              </a:spcBef>
              <a:spcAft>
                <a:spcPts val="0"/>
              </a:spcAft>
              <a:buSzPts val="1100"/>
              <a:buChar char="-"/>
            </a:pPr>
            <a:r>
              <a:rPr lang="en-US" dirty="0"/>
              <a:t>How does that use effect traffic and sightlines in that area</a:t>
            </a:r>
          </a:p>
          <a:p>
            <a:pPr marL="457200" lvl="0" indent="-298450" algn="l" rtl="0">
              <a:spcBef>
                <a:spcPts val="0"/>
              </a:spcBef>
              <a:spcAft>
                <a:spcPts val="0"/>
              </a:spcAft>
              <a:buSzPts val="1100"/>
              <a:buChar char="-"/>
            </a:pPr>
            <a:r>
              <a:rPr lang="en-US" dirty="0"/>
              <a:t>Is that use permitted anywhere else? Does that use already exist in any zone?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store across from the distillery is, by definition, a car dealership. So we allowed it within the zone as a special permit to keep it in conformity.</a:t>
            </a:r>
          </a:p>
          <a:p>
            <a:pPr marL="0" lvl="0" indent="0" algn="l" rtl="0">
              <a:spcBef>
                <a:spcPts val="0"/>
              </a:spcBef>
              <a:spcAft>
                <a:spcPts val="0"/>
              </a:spcAft>
              <a:buNone/>
            </a:pPr>
            <a:r>
              <a:rPr lang="en-US" dirty="0"/>
              <a:t>The sailmaker on thames street is, by definition, a light manufacturer. We had to keep that use in conformity. Additionally, Light Manufacturing is a broad definition that includes many similar uses to “sailmaking” which is quiet and low impact. We wanted to leave the door open for similarly quiet and low impact business operations.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Retail, office, and assembly spaces use identical permit requirements. The view is that what occurs inside the building has little impact on the design of the exterior. A 3,000 square foot office building will have a nearly identical footprint to a 3,000 square foot retail store. In an effort to stay consistent it was important to us that, for uses only, we consider footprint over nitpicking smaller uses.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31864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84431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a:t>
            </a:r>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267679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a:t>
            </a:r>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2006962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a:t>
            </a:r>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2632758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a:t>
            </a:r>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211171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50F1D-1133-E627-BA98-F7CF5158D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F3FB-4512-0D6B-91E4-F38A3C7F8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890A8-C7B4-D5E5-0149-6D6DE45D9840}"/>
              </a:ext>
            </a:extLst>
          </p:cNvPr>
          <p:cNvSpPr>
            <a:spLocks noGrp="1"/>
          </p:cNvSpPr>
          <p:nvPr>
            <p:ph type="body" idx="1"/>
          </p:nvPr>
        </p:nvSpPr>
        <p:spPr/>
        <p:txBody>
          <a:bodyPr/>
          <a:lstStyle/>
          <a:p>
            <a:r>
              <a:rPr lang="en-US" dirty="0"/>
              <a:t>Paul K</a:t>
            </a:r>
          </a:p>
        </p:txBody>
      </p:sp>
      <p:sp>
        <p:nvSpPr>
          <p:cNvPr id="4" name="Slide Number Placeholder 3">
            <a:extLst>
              <a:ext uri="{FF2B5EF4-FFF2-40B4-BE49-F238E27FC236}">
                <a16:creationId xmlns:a16="http://schemas.microsoft.com/office/drawing/2014/main" id="{CA66D808-4223-EC94-9EC2-6D5D70089C5B}"/>
              </a:ext>
            </a:extLst>
          </p:cNvPr>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634462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Leslie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707137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a:t>
            </a:r>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528375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K.</a:t>
            </a: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Paul/Leslie</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412701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Paul/Leslie</a:t>
            </a:r>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93809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BF78E-9E77-1203-3D25-349CB936A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1E9EA-579C-142B-E312-45E8D5772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5434A-E4DA-59B2-77A0-1028B384E26F}"/>
              </a:ext>
            </a:extLst>
          </p:cNvPr>
          <p:cNvSpPr>
            <a:spLocks noGrp="1"/>
          </p:cNvSpPr>
          <p:nvPr>
            <p:ph type="body" idx="1"/>
          </p:nvPr>
        </p:nvSpPr>
        <p:spPr/>
        <p:txBody>
          <a:bodyPr/>
          <a:lstStyle/>
          <a:p>
            <a:r>
              <a:rPr lang="en-US" dirty="0"/>
              <a:t>Paul</a:t>
            </a:r>
          </a:p>
        </p:txBody>
      </p:sp>
      <p:sp>
        <p:nvSpPr>
          <p:cNvPr id="4" name="Slide Number Placeholder 3">
            <a:extLst>
              <a:ext uri="{FF2B5EF4-FFF2-40B4-BE49-F238E27FC236}">
                <a16:creationId xmlns:a16="http://schemas.microsoft.com/office/drawing/2014/main" id="{995B8399-BF19-95C0-9C76-EEBFB1729D73}"/>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4453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404506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US" sz="1200" dirty="0">
                <a:solidFill>
                  <a:schemeClr val="bg1"/>
                </a:solidFill>
              </a:rPr>
              <a:t>PAUL</a:t>
            </a:r>
          </a:p>
          <a:p>
            <a:pPr marL="1257300" lvl="2" indent="-342900">
              <a:buFont typeface="Arial" panose="020B0604020202020204" pitchFamily="34" charset="0"/>
              <a:buChar char="•"/>
            </a:pPr>
            <a:r>
              <a:rPr lang="en-US" sz="1200" dirty="0">
                <a:solidFill>
                  <a:schemeClr val="bg1"/>
                </a:solidFill>
              </a:rPr>
              <a:t>Local workforce hiring</a:t>
            </a:r>
          </a:p>
          <a:p>
            <a:pPr marL="1257300" lvl="2" indent="-342900">
              <a:buFont typeface="Arial" panose="020B0604020202020204" pitchFamily="34" charset="0"/>
              <a:buChar char="•"/>
            </a:pPr>
            <a:r>
              <a:rPr lang="en-US" sz="1200" dirty="0">
                <a:solidFill>
                  <a:schemeClr val="bg1"/>
                </a:solidFill>
              </a:rPr>
              <a:t>Capturing local workers living in other communities</a:t>
            </a:r>
          </a:p>
          <a:p>
            <a:pPr marL="1257300" lvl="2" indent="-342900">
              <a:buFont typeface="Arial" panose="020B0604020202020204" pitchFamily="34" charset="0"/>
              <a:buChar char="•"/>
            </a:pPr>
            <a:r>
              <a:rPr lang="en-US" sz="1200" dirty="0">
                <a:solidFill>
                  <a:schemeClr val="bg1"/>
                </a:solidFill>
              </a:rPr>
              <a:t>Pent-up demand for modern upscale apartment units in the region</a:t>
            </a:r>
          </a:p>
          <a:p>
            <a:pPr marL="1257300" lvl="2" indent="-342900">
              <a:buFont typeface="Arial" panose="020B0604020202020204" pitchFamily="34" charset="0"/>
              <a:buChar char="•"/>
            </a:pPr>
            <a:r>
              <a:rPr lang="en-US" sz="1200" dirty="0">
                <a:solidFill>
                  <a:schemeClr val="bg1"/>
                </a:solidFill>
              </a:rPr>
              <a:t>Trend toward smaller household size due to aging population</a:t>
            </a:r>
          </a:p>
          <a:p>
            <a:pPr marL="1257300" lvl="2" indent="-342900">
              <a:buFont typeface="Arial" panose="020B0604020202020204" pitchFamily="34" charset="0"/>
              <a:buChar char="•"/>
            </a:pPr>
            <a:r>
              <a:rPr lang="en-US" sz="1200" dirty="0">
                <a:solidFill>
                  <a:schemeClr val="bg1"/>
                </a:solidFill>
              </a:rPr>
              <a:t>Immediate proximity to major employers provides a unique competitive advantage for Groton to absorb a significant portion of future housing demand and the associated economic benefits (“Retail follows rooftops”)</a:t>
            </a:r>
          </a:p>
          <a:p>
            <a:pPr marL="1257300" lvl="2" indent="-342900">
              <a:buFont typeface="Arial" panose="020B0604020202020204" pitchFamily="34" charset="0"/>
              <a:buChar char="•"/>
            </a:pPr>
            <a:r>
              <a:rPr lang="en-US" sz="1200" dirty="0">
                <a:solidFill>
                  <a:schemeClr val="bg1"/>
                </a:solidFill>
              </a:rPr>
              <a:t>Lack of readily developable land/sites poses a challenge</a:t>
            </a:r>
          </a:p>
          <a:p>
            <a:pPr marL="1257300" lvl="2" indent="-342900">
              <a:buFont typeface="Arial" panose="020B0604020202020204" pitchFamily="34" charset="0"/>
              <a:buChar char="•"/>
            </a:pPr>
            <a:r>
              <a:rPr lang="en-US" sz="1200" dirty="0">
                <a:solidFill>
                  <a:schemeClr val="bg1"/>
                </a:solidFill>
              </a:rPr>
              <a:t>Quality of place is a competitive disadvantage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53368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2952750" y="1476375"/>
            <a:ext cx="8843554" cy="2238375"/>
          </a:xfrm>
        </p:spPr>
        <p:txBody>
          <a:bodyPr/>
          <a:lstStyle/>
          <a:p>
            <a:r>
              <a:rPr lang="en-US" dirty="0"/>
              <a:t>Introduction to Proposed Zoning  Regulation Changes</a:t>
            </a:r>
          </a:p>
        </p:txBody>
      </p:sp>
      <p:sp>
        <p:nvSpPr>
          <p:cNvPr id="7" name="TextBox 6">
            <a:extLst>
              <a:ext uri="{FF2B5EF4-FFF2-40B4-BE49-F238E27FC236}">
                <a16:creationId xmlns:a16="http://schemas.microsoft.com/office/drawing/2014/main" id="{3ECF2E32-79EB-D6B1-31D4-0A530026860B}"/>
              </a:ext>
            </a:extLst>
          </p:cNvPr>
          <p:cNvSpPr txBox="1"/>
          <p:nvPr/>
        </p:nvSpPr>
        <p:spPr>
          <a:xfrm>
            <a:off x="6324600" y="4305300"/>
            <a:ext cx="5248275" cy="2000548"/>
          </a:xfrm>
          <a:prstGeom prst="rect">
            <a:avLst/>
          </a:prstGeom>
          <a:noFill/>
        </p:spPr>
        <p:txBody>
          <a:bodyPr wrap="square" rtlCol="0">
            <a:spAutoFit/>
          </a:bodyPr>
          <a:lstStyle/>
          <a:p>
            <a:pPr algn="ctr"/>
            <a:r>
              <a:rPr lang="en-US" b="1" dirty="0">
                <a:solidFill>
                  <a:schemeClr val="bg1"/>
                </a:solidFill>
              </a:rPr>
              <a:t>PLANNING + ZONING COMMISSION MEETING</a:t>
            </a:r>
          </a:p>
          <a:p>
            <a:pPr algn="ctr"/>
            <a:r>
              <a:rPr lang="en-US" b="1" dirty="0">
                <a:solidFill>
                  <a:schemeClr val="bg1"/>
                </a:solidFill>
              </a:rPr>
              <a:t>November 19, 2024</a:t>
            </a:r>
          </a:p>
          <a:p>
            <a:pPr algn="ctr"/>
            <a:endParaRPr lang="en-US" b="1" dirty="0">
              <a:solidFill>
                <a:schemeClr val="bg1"/>
              </a:solidFill>
            </a:endParaRPr>
          </a:p>
          <a:p>
            <a:pPr algn="ctr"/>
            <a:r>
              <a:rPr lang="en-US" dirty="0">
                <a:solidFill>
                  <a:schemeClr val="bg1"/>
                </a:solidFill>
              </a:rPr>
              <a:t>Addition of: New General Commercial and Residential Zones</a:t>
            </a:r>
          </a:p>
          <a:p>
            <a:pPr algn="ctr"/>
            <a:r>
              <a:rPr lang="en-US" dirty="0">
                <a:solidFill>
                  <a:schemeClr val="bg1"/>
                </a:solidFill>
              </a:rPr>
              <a:t>Changes to: Parking and Loading Regulations</a:t>
            </a:r>
          </a:p>
          <a:p>
            <a:r>
              <a:rPr lang="en-US" sz="800" dirty="0">
                <a:latin typeface="Arial" panose="020B0604020202020204" pitchFamily="34" charset="0"/>
                <a:cs typeface="Arial" panose="020B0604020202020204" pitchFamily="34" charset="0"/>
              </a:rPr>
              <a:t>"C:\Users\creanel\Desktop\2024 WORKING DOCUMENTS REG UPDATE\ACTIVE\Introduction to DRAFT </a:t>
            </a:r>
            <a:r>
              <a:rPr lang="en-US" sz="800" dirty="0">
                <a:solidFill>
                  <a:schemeClr val="accent6">
                    <a:lumMod val="40000"/>
                    <a:lumOff val="60000"/>
                  </a:schemeClr>
                </a:solidFill>
                <a:latin typeface="Arial" panose="020B0604020202020204" pitchFamily="34" charset="0"/>
                <a:cs typeface="Arial" panose="020B0604020202020204" pitchFamily="34" charset="0"/>
              </a:rPr>
              <a:t>Regulations 11122024 LC+PK.pptx"</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40B-4184-EFF5-0CF6-1FF3B514CF12}"/>
              </a:ext>
            </a:extLst>
          </p:cNvPr>
          <p:cNvSpPr>
            <a:spLocks noGrp="1"/>
          </p:cNvSpPr>
          <p:nvPr>
            <p:ph type="title"/>
          </p:nvPr>
        </p:nvSpPr>
        <p:spPr>
          <a:xfrm>
            <a:off x="594360" y="102876"/>
            <a:ext cx="10873740" cy="687700"/>
          </a:xfrm>
        </p:spPr>
        <p:txBody>
          <a:bodyPr/>
          <a:lstStyle/>
          <a:p>
            <a:r>
              <a:rPr lang="en-US" dirty="0"/>
              <a:t>Housing Needs</a:t>
            </a:r>
          </a:p>
        </p:txBody>
      </p:sp>
      <p:sp>
        <p:nvSpPr>
          <p:cNvPr id="3" name="Content Placeholder 2">
            <a:extLst>
              <a:ext uri="{FF2B5EF4-FFF2-40B4-BE49-F238E27FC236}">
                <a16:creationId xmlns:a16="http://schemas.microsoft.com/office/drawing/2014/main" id="{FDA75D37-F28F-B67C-EC30-3A68C7CBC5C9}"/>
              </a:ext>
            </a:extLst>
          </p:cNvPr>
          <p:cNvSpPr>
            <a:spLocks noGrp="1"/>
          </p:cNvSpPr>
          <p:nvPr>
            <p:ph sz="quarter" idx="13"/>
          </p:nvPr>
        </p:nvSpPr>
        <p:spPr>
          <a:xfrm>
            <a:off x="2257425" y="790576"/>
            <a:ext cx="9477375" cy="5690418"/>
          </a:xfrm>
        </p:spPr>
        <p:txBody>
          <a:bodyPr>
            <a:normAutofit fontScale="85000" lnSpcReduction="20000"/>
          </a:bodyPr>
          <a:lstStyle/>
          <a:p>
            <a:r>
              <a:rPr lang="en-US" sz="3300" b="1" dirty="0"/>
              <a:t>2023 Update </a:t>
            </a:r>
          </a:p>
          <a:p>
            <a:pPr lvl="1">
              <a:lnSpc>
                <a:spcPct val="120000"/>
              </a:lnSpc>
              <a:spcBef>
                <a:spcPts val="600"/>
              </a:spcBef>
            </a:pPr>
            <a:r>
              <a:rPr lang="en-US" sz="2800" u="sng" dirty="0"/>
              <a:t>Estimated 10-year potential housing demand </a:t>
            </a:r>
            <a:r>
              <a:rPr lang="en-US" sz="2800" b="1" u="sng" dirty="0"/>
              <a:t>6,450</a:t>
            </a:r>
            <a:r>
              <a:rPr lang="en-US" sz="2800" u="sng" dirty="0"/>
              <a:t> Units</a:t>
            </a:r>
          </a:p>
          <a:p>
            <a:pPr lvl="2">
              <a:lnSpc>
                <a:spcPct val="120000"/>
              </a:lnSpc>
              <a:spcBef>
                <a:spcPts val="0"/>
              </a:spcBef>
            </a:pPr>
            <a:r>
              <a:rPr lang="en-US" sz="2800" dirty="0"/>
              <a:t>23% increase</a:t>
            </a:r>
          </a:p>
          <a:p>
            <a:pPr lvl="2">
              <a:lnSpc>
                <a:spcPct val="120000"/>
              </a:lnSpc>
              <a:spcBef>
                <a:spcPts val="0"/>
              </a:spcBef>
            </a:pPr>
            <a:r>
              <a:rPr lang="en-US" sz="2800" dirty="0"/>
              <a:t>40% owner occupied (2,580); 60% rental (3,870)</a:t>
            </a:r>
          </a:p>
          <a:p>
            <a:pPr lvl="2">
              <a:lnSpc>
                <a:spcPct val="120000"/>
              </a:lnSpc>
              <a:spcBef>
                <a:spcPts val="0"/>
              </a:spcBef>
            </a:pPr>
            <a:endParaRPr lang="en-US" sz="2600" dirty="0"/>
          </a:p>
          <a:p>
            <a:pPr lvl="1">
              <a:lnSpc>
                <a:spcPct val="120000"/>
              </a:lnSpc>
              <a:spcBef>
                <a:spcPts val="0"/>
              </a:spcBef>
            </a:pPr>
            <a:r>
              <a:rPr lang="en-US" sz="2800" u="sng" dirty="0"/>
              <a:t>What Changed</a:t>
            </a:r>
            <a:r>
              <a:rPr lang="en-US" sz="2800" dirty="0"/>
              <a:t> - 2021 Drivers remain in place</a:t>
            </a:r>
          </a:p>
          <a:p>
            <a:pPr lvl="2" indent="-347472">
              <a:lnSpc>
                <a:spcPct val="120000"/>
              </a:lnSpc>
              <a:spcBef>
                <a:spcPts val="0"/>
              </a:spcBef>
            </a:pPr>
            <a:r>
              <a:rPr lang="en-US" sz="2800" dirty="0"/>
              <a:t>Stronger than anticipated economic growth</a:t>
            </a:r>
          </a:p>
          <a:p>
            <a:pPr lvl="2" indent="-347472">
              <a:lnSpc>
                <a:spcPct val="120000"/>
              </a:lnSpc>
              <a:spcBef>
                <a:spcPts val="0"/>
              </a:spcBef>
            </a:pPr>
            <a:r>
              <a:rPr lang="en-US" sz="2800" dirty="0"/>
              <a:t>The region is expected to add over 2,200 households</a:t>
            </a:r>
          </a:p>
          <a:p>
            <a:pPr lvl="2" indent="-347472">
              <a:lnSpc>
                <a:spcPct val="120000"/>
              </a:lnSpc>
              <a:spcBef>
                <a:spcPts val="0"/>
              </a:spcBef>
            </a:pPr>
            <a:r>
              <a:rPr lang="en-US" sz="2800" dirty="0"/>
              <a:t>The price of single-family homes has escalated significantly</a:t>
            </a:r>
          </a:p>
          <a:p>
            <a:pPr lvl="2" indent="-347472">
              <a:lnSpc>
                <a:spcPct val="120000"/>
              </a:lnSpc>
              <a:spcBef>
                <a:spcPts val="0"/>
              </a:spcBef>
            </a:pPr>
            <a:r>
              <a:rPr lang="en-US" sz="2800" dirty="0"/>
              <a:t>Housing construction has not kept pace with demand</a:t>
            </a:r>
          </a:p>
          <a:p>
            <a:pPr lvl="2" indent="-347472">
              <a:lnSpc>
                <a:spcPct val="120000"/>
              </a:lnSpc>
              <a:spcBef>
                <a:spcPts val="0"/>
              </a:spcBef>
            </a:pPr>
            <a:r>
              <a:rPr lang="en-US" sz="2800" dirty="0"/>
              <a:t>Apartment vacancy rate dropped to 2.3% in 2023</a:t>
            </a:r>
          </a:p>
          <a:p>
            <a:pPr lvl="2" indent="-347472">
              <a:lnSpc>
                <a:spcPct val="120000"/>
              </a:lnSpc>
              <a:spcBef>
                <a:spcPts val="0"/>
              </a:spcBef>
            </a:pPr>
            <a:r>
              <a:rPr lang="en-US" sz="2800" dirty="0"/>
              <a:t>Increase in empty nesters</a:t>
            </a:r>
          </a:p>
          <a:p>
            <a:pPr lvl="2" indent="-347472">
              <a:lnSpc>
                <a:spcPct val="120000"/>
              </a:lnSpc>
              <a:spcBef>
                <a:spcPts val="0"/>
              </a:spcBef>
            </a:pPr>
            <a:r>
              <a:rPr lang="en-US" sz="2800" dirty="0"/>
              <a:t>Land is limited</a:t>
            </a:r>
          </a:p>
          <a:p>
            <a:pPr marL="795528" lvl="2" indent="0">
              <a:lnSpc>
                <a:spcPct val="120000"/>
              </a:lnSpc>
              <a:spcBef>
                <a:spcPts val="0"/>
              </a:spcBef>
              <a:buNone/>
            </a:pPr>
            <a:r>
              <a:rPr lang="en-US" sz="3500" dirty="0"/>
              <a:t> </a:t>
            </a:r>
          </a:p>
          <a:p>
            <a:pPr marL="795528" lvl="2" indent="0">
              <a:lnSpc>
                <a:spcPct val="120000"/>
              </a:lnSpc>
              <a:spcBef>
                <a:spcPts val="0"/>
              </a:spcBef>
              <a:buNone/>
            </a:pPr>
            <a:endParaRPr lang="en-US" sz="3500" dirty="0"/>
          </a:p>
          <a:p>
            <a:pPr lvl="2" indent="-347472">
              <a:lnSpc>
                <a:spcPct val="120000"/>
              </a:lnSpc>
              <a:spcBef>
                <a:spcPts val="0"/>
              </a:spcBef>
            </a:pPr>
            <a:endParaRPr lang="en-US" sz="3500" dirty="0"/>
          </a:p>
        </p:txBody>
      </p:sp>
    </p:spTree>
    <p:extLst>
      <p:ext uri="{BB962C8B-B14F-4D97-AF65-F5344CB8AC3E}">
        <p14:creationId xmlns:p14="http://schemas.microsoft.com/office/powerpoint/2010/main" val="126260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01BD-3420-F777-C683-58389BDFC60E}"/>
              </a:ext>
            </a:extLst>
          </p:cNvPr>
          <p:cNvSpPr>
            <a:spLocks noGrp="1"/>
          </p:cNvSpPr>
          <p:nvPr>
            <p:ph type="title"/>
          </p:nvPr>
        </p:nvSpPr>
        <p:spPr>
          <a:xfrm>
            <a:off x="594360" y="102876"/>
            <a:ext cx="10873740" cy="706750"/>
          </a:xfrm>
        </p:spPr>
        <p:txBody>
          <a:bodyPr/>
          <a:lstStyle/>
          <a:p>
            <a:r>
              <a:rPr lang="en-US" dirty="0"/>
              <a:t>The Opportunity</a:t>
            </a:r>
          </a:p>
        </p:txBody>
      </p:sp>
      <p:sp>
        <p:nvSpPr>
          <p:cNvPr id="3" name="Content Placeholder 2">
            <a:extLst>
              <a:ext uri="{FF2B5EF4-FFF2-40B4-BE49-F238E27FC236}">
                <a16:creationId xmlns:a16="http://schemas.microsoft.com/office/drawing/2014/main" id="{F7D208E9-AC60-A0F3-B891-AD7723917579}"/>
              </a:ext>
            </a:extLst>
          </p:cNvPr>
          <p:cNvSpPr>
            <a:spLocks noGrp="1"/>
          </p:cNvSpPr>
          <p:nvPr>
            <p:ph sz="quarter" idx="13"/>
          </p:nvPr>
        </p:nvSpPr>
        <p:spPr>
          <a:xfrm>
            <a:off x="2819400" y="925375"/>
            <a:ext cx="8648700" cy="5633267"/>
          </a:xfrm>
        </p:spPr>
        <p:txBody>
          <a:bodyPr>
            <a:normAutofit fontScale="40000" lnSpcReduction="20000"/>
          </a:bodyPr>
          <a:lstStyle/>
          <a:p>
            <a:pPr indent="-347472">
              <a:lnSpc>
                <a:spcPct val="120000"/>
              </a:lnSpc>
            </a:pPr>
            <a:r>
              <a:rPr lang="en-US" sz="5500" b="1" dirty="0"/>
              <a:t>Leverage Growth in Housing Demand to Revitalize Thames Street</a:t>
            </a:r>
          </a:p>
          <a:p>
            <a:pPr lvl="1" indent="-347472">
              <a:lnSpc>
                <a:spcPct val="120000"/>
              </a:lnSpc>
              <a:spcBef>
                <a:spcPts val="0"/>
              </a:spcBef>
            </a:pPr>
            <a:r>
              <a:rPr lang="en-US" sz="4800" dirty="0"/>
              <a:t>Local employment growth</a:t>
            </a:r>
          </a:p>
          <a:p>
            <a:pPr lvl="2" indent="-347472">
              <a:lnSpc>
                <a:spcPct val="120000"/>
              </a:lnSpc>
              <a:spcBef>
                <a:spcPts val="0"/>
              </a:spcBef>
            </a:pPr>
            <a:r>
              <a:rPr lang="en-US" sz="4800" dirty="0"/>
              <a:t>Expected 23% increase over 5 years</a:t>
            </a:r>
          </a:p>
          <a:p>
            <a:pPr lvl="1" indent="-347472">
              <a:lnSpc>
                <a:spcPct val="120000"/>
              </a:lnSpc>
              <a:spcBef>
                <a:spcPts val="0"/>
              </a:spcBef>
            </a:pPr>
            <a:r>
              <a:rPr lang="en-US" sz="4800" dirty="0"/>
              <a:t>EB is not the only growth driver, but it is the largest</a:t>
            </a:r>
          </a:p>
          <a:p>
            <a:pPr lvl="2" indent="-347472">
              <a:lnSpc>
                <a:spcPct val="120000"/>
              </a:lnSpc>
              <a:spcBef>
                <a:spcPts val="0"/>
              </a:spcBef>
            </a:pPr>
            <a:r>
              <a:rPr lang="en-US" sz="4800" dirty="0"/>
              <a:t>Columbia class submarines</a:t>
            </a:r>
          </a:p>
          <a:p>
            <a:pPr lvl="2" indent="-347472">
              <a:lnSpc>
                <a:spcPct val="120000"/>
              </a:lnSpc>
              <a:spcBef>
                <a:spcPts val="0"/>
              </a:spcBef>
            </a:pPr>
            <a:r>
              <a:rPr lang="en-US" sz="4800" dirty="0"/>
              <a:t>Estimate 0.9 indirect jobs created for every direct EB job</a:t>
            </a:r>
          </a:p>
          <a:p>
            <a:pPr lvl="1" indent="-347472">
              <a:lnSpc>
                <a:spcPct val="120000"/>
              </a:lnSpc>
              <a:spcBef>
                <a:spcPts val="0"/>
              </a:spcBef>
            </a:pPr>
            <a:r>
              <a:rPr lang="en-US" sz="4800" dirty="0"/>
              <a:t>Regional economic growth will drive sustained housing demand</a:t>
            </a:r>
          </a:p>
          <a:p>
            <a:r>
              <a:rPr lang="en-US" sz="5500" b="1" u="sng" dirty="0"/>
              <a:t>How</a:t>
            </a:r>
            <a:r>
              <a:rPr lang="en-US" sz="5500" b="1" dirty="0"/>
              <a:t>: Implement Thames Street Study Recommendations </a:t>
            </a:r>
            <a:r>
              <a:rPr lang="en-US" sz="5000" dirty="0"/>
              <a:t>(Aug 2019)</a:t>
            </a:r>
          </a:p>
          <a:p>
            <a:pPr lvl="1" indent="-347472">
              <a:lnSpc>
                <a:spcPct val="120000"/>
              </a:lnSpc>
              <a:spcBef>
                <a:spcPts val="0"/>
              </a:spcBef>
            </a:pPr>
            <a:r>
              <a:rPr lang="en-US" sz="4800" dirty="0"/>
              <a:t>Denser development at Upper Thames Street / Bridge Street (p11)</a:t>
            </a:r>
          </a:p>
          <a:p>
            <a:pPr lvl="2" indent="-347472">
              <a:lnSpc>
                <a:spcPct val="134000"/>
              </a:lnSpc>
              <a:spcBef>
                <a:spcPts val="0"/>
              </a:spcBef>
            </a:pPr>
            <a:r>
              <a:rPr lang="en-US" sz="4800" dirty="0"/>
              <a:t>Topography</a:t>
            </a:r>
          </a:p>
          <a:p>
            <a:pPr lvl="2" indent="-347472">
              <a:lnSpc>
                <a:spcPct val="134000"/>
              </a:lnSpc>
              <a:spcBef>
                <a:spcPts val="0"/>
              </a:spcBef>
            </a:pPr>
            <a:r>
              <a:rPr lang="en-US" sz="4800" dirty="0"/>
              <a:t>Parcel sizes</a:t>
            </a:r>
          </a:p>
          <a:p>
            <a:pPr lvl="2" indent="-347472">
              <a:lnSpc>
                <a:spcPct val="134000"/>
              </a:lnSpc>
              <a:spcBef>
                <a:spcPts val="0"/>
              </a:spcBef>
            </a:pPr>
            <a:r>
              <a:rPr lang="en-US" sz="4800" dirty="0"/>
              <a:t>Limited flood zone issues</a:t>
            </a:r>
          </a:p>
          <a:p>
            <a:pPr lvl="1" indent="-347472">
              <a:lnSpc>
                <a:spcPct val="120000"/>
              </a:lnSpc>
              <a:spcBef>
                <a:spcPts val="0"/>
              </a:spcBef>
            </a:pPr>
            <a:r>
              <a:rPr lang="en-US" sz="4800" dirty="0"/>
              <a:t>Zoning Changes Needed to Encourage Development (p25)</a:t>
            </a:r>
          </a:p>
          <a:p>
            <a:pPr lvl="2">
              <a:lnSpc>
                <a:spcPct val="134000"/>
              </a:lnSpc>
              <a:spcBef>
                <a:spcPts val="0"/>
              </a:spcBef>
            </a:pPr>
            <a:r>
              <a:rPr lang="en-US" sz="4800" dirty="0"/>
              <a:t>Allow Multi-Family Housing (p25)</a:t>
            </a:r>
          </a:p>
          <a:p>
            <a:pPr lvl="2">
              <a:lnSpc>
                <a:spcPct val="134000"/>
              </a:lnSpc>
              <a:spcBef>
                <a:spcPts val="0"/>
              </a:spcBef>
            </a:pPr>
            <a:r>
              <a:rPr lang="en-US" sz="4800" dirty="0"/>
              <a:t>Reduce Parking Requirements (p26)</a:t>
            </a:r>
          </a:p>
          <a:p>
            <a:pPr lvl="2">
              <a:lnSpc>
                <a:spcPct val="134000"/>
              </a:lnSpc>
              <a:spcBef>
                <a:spcPts val="0"/>
              </a:spcBef>
            </a:pPr>
            <a:r>
              <a:rPr lang="en-US" sz="4800" dirty="0"/>
              <a:t>Add Design Considerations (p26)</a:t>
            </a:r>
          </a:p>
        </p:txBody>
      </p:sp>
    </p:spTree>
    <p:extLst>
      <p:ext uri="{BB962C8B-B14F-4D97-AF65-F5344CB8AC3E}">
        <p14:creationId xmlns:p14="http://schemas.microsoft.com/office/powerpoint/2010/main" val="407386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7D8F-1A20-D85B-6DB5-42F3C6CD37CC}"/>
              </a:ext>
            </a:extLst>
          </p:cNvPr>
          <p:cNvSpPr>
            <a:spLocks noGrp="1"/>
          </p:cNvSpPr>
          <p:nvPr>
            <p:ph type="title"/>
          </p:nvPr>
        </p:nvSpPr>
        <p:spPr>
          <a:xfrm>
            <a:off x="594360" y="198409"/>
            <a:ext cx="10972800" cy="658842"/>
          </a:xfrm>
        </p:spPr>
        <p:txBody>
          <a:bodyPr/>
          <a:lstStyle/>
          <a:p>
            <a:r>
              <a:rPr lang="en-US" dirty="0"/>
              <a:t>Thames Street Study Background</a:t>
            </a:r>
          </a:p>
        </p:txBody>
      </p:sp>
      <p:sp>
        <p:nvSpPr>
          <p:cNvPr id="3" name="Content Placeholder 2">
            <a:extLst>
              <a:ext uri="{FF2B5EF4-FFF2-40B4-BE49-F238E27FC236}">
                <a16:creationId xmlns:a16="http://schemas.microsoft.com/office/drawing/2014/main" id="{41BF8817-5C08-8D0B-556E-748FB9F8F339}"/>
              </a:ext>
            </a:extLst>
          </p:cNvPr>
          <p:cNvSpPr>
            <a:spLocks noGrp="1"/>
          </p:cNvSpPr>
          <p:nvPr>
            <p:ph sz="quarter" idx="13"/>
          </p:nvPr>
        </p:nvSpPr>
        <p:spPr>
          <a:xfrm>
            <a:off x="2795797" y="2011392"/>
            <a:ext cx="9043777" cy="4581525"/>
          </a:xfrm>
        </p:spPr>
        <p:txBody>
          <a:bodyPr>
            <a:normAutofit/>
          </a:bodyPr>
          <a:lstStyle/>
          <a:p>
            <a:pPr marL="285750" indent="-285750">
              <a:buFont typeface="Arial" panose="020B0604020202020204" pitchFamily="34" charset="0"/>
              <a:buChar char="•"/>
            </a:pPr>
            <a:r>
              <a:rPr lang="en-US" dirty="0"/>
              <a:t>Multi-step Process</a:t>
            </a:r>
          </a:p>
          <a:p>
            <a:pPr marL="285750" indent="-285750">
              <a:buFont typeface="Arial" panose="020B0604020202020204" pitchFamily="34" charset="0"/>
              <a:buChar char="•"/>
            </a:pPr>
            <a:r>
              <a:rPr lang="en-US" dirty="0"/>
              <a:t>Site Visits</a:t>
            </a:r>
          </a:p>
          <a:p>
            <a:pPr marL="285750" indent="-285750">
              <a:buFont typeface="Arial" panose="020B0604020202020204" pitchFamily="34" charset="0"/>
              <a:buChar char="•"/>
            </a:pPr>
            <a:r>
              <a:rPr lang="en-US" dirty="0"/>
              <a:t>Stakeholder Interviews</a:t>
            </a:r>
          </a:p>
          <a:p>
            <a:pPr marL="971550" lvl="1" indent="-285750"/>
            <a:r>
              <a:rPr lang="en-US" dirty="0"/>
              <a:t>City Officials, Business and Property Owners, Community Members</a:t>
            </a:r>
          </a:p>
          <a:p>
            <a:pPr marL="285750" indent="-285750">
              <a:buFont typeface="Arial" panose="020B0604020202020204" pitchFamily="34" charset="0"/>
              <a:buChar char="•"/>
            </a:pPr>
            <a:r>
              <a:rPr lang="en-US" dirty="0"/>
              <a:t>City Plan of Conservation and Development (POCD)</a:t>
            </a:r>
          </a:p>
          <a:p>
            <a:pPr marL="971550" lvl="1" indent="-285750"/>
            <a:r>
              <a:rPr lang="en-US" dirty="0"/>
              <a:t>Identifies Thames Street as a primary area for investment</a:t>
            </a:r>
          </a:p>
          <a:p>
            <a:pPr marL="285750" indent="-285750">
              <a:buFont typeface="Arial" panose="020B0604020202020204" pitchFamily="34" charset="0"/>
              <a:buChar char="•"/>
            </a:pPr>
            <a:r>
              <a:rPr lang="en-US" dirty="0"/>
              <a:t>Public Workshop and Online Survey</a:t>
            </a:r>
          </a:p>
          <a:p>
            <a:pPr marL="971550" lvl="1" indent="-285750"/>
            <a:r>
              <a:rPr lang="en-US" dirty="0"/>
              <a:t>Community Priorities and Concerns </a:t>
            </a:r>
          </a:p>
          <a:p>
            <a:pPr marL="285750" indent="-285750">
              <a:buFont typeface="Arial" panose="020B0604020202020204" pitchFamily="34" charset="0"/>
              <a:buChar char="•"/>
            </a:pPr>
            <a:r>
              <a:rPr lang="en-US" dirty="0"/>
              <a:t>Report issued Aug 27, 2019</a:t>
            </a:r>
          </a:p>
        </p:txBody>
      </p:sp>
      <p:sp>
        <p:nvSpPr>
          <p:cNvPr id="8" name="Title 1">
            <a:extLst>
              <a:ext uri="{FF2B5EF4-FFF2-40B4-BE49-F238E27FC236}">
                <a16:creationId xmlns:a16="http://schemas.microsoft.com/office/drawing/2014/main" id="{634C5892-305E-E89A-D82D-8014CB91F548}"/>
              </a:ext>
            </a:extLst>
          </p:cNvPr>
          <p:cNvSpPr txBox="1">
            <a:spLocks/>
          </p:cNvSpPr>
          <p:nvPr/>
        </p:nvSpPr>
        <p:spPr>
          <a:xfrm>
            <a:off x="609600" y="1028701"/>
            <a:ext cx="10115550" cy="65884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100" normalizeH="0" baseline="0" noProof="0" dirty="0">
                <a:ln>
                  <a:noFill/>
                </a:ln>
                <a:solidFill>
                  <a:srgbClr val="000000"/>
                </a:solidFill>
                <a:effectLst/>
                <a:uLnTx/>
                <a:uFillTx/>
                <a:latin typeface="Franklin Gothic Demi"/>
                <a:ea typeface="+mj-ea"/>
                <a:cs typeface="+mj-cs"/>
              </a:rPr>
              <a:t>Ninigret Partners (NP) hired to prepare a redevelopment analysis and plan for the Thames Street/Bridge Street area of Groton</a:t>
            </a:r>
          </a:p>
        </p:txBody>
      </p:sp>
    </p:spTree>
    <p:extLst>
      <p:ext uri="{BB962C8B-B14F-4D97-AF65-F5344CB8AC3E}">
        <p14:creationId xmlns:p14="http://schemas.microsoft.com/office/powerpoint/2010/main" val="168342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A7B4-AE1A-3E33-51EF-BBBD2BC597BA}"/>
              </a:ext>
            </a:extLst>
          </p:cNvPr>
          <p:cNvSpPr>
            <a:spLocks noGrp="1"/>
          </p:cNvSpPr>
          <p:nvPr>
            <p:ph type="title"/>
          </p:nvPr>
        </p:nvSpPr>
        <p:spPr>
          <a:xfrm>
            <a:off x="594360" y="278129"/>
            <a:ext cx="10321290" cy="645796"/>
          </a:xfrm>
        </p:spPr>
        <p:txBody>
          <a:bodyPr/>
          <a:lstStyle/>
          <a:p>
            <a:r>
              <a:rPr lang="en-US" sz="4400" dirty="0"/>
              <a:t>Thames Street Study Recommendations</a:t>
            </a:r>
            <a:endParaRPr lang="en-US" dirty="0"/>
          </a:p>
        </p:txBody>
      </p:sp>
      <p:sp>
        <p:nvSpPr>
          <p:cNvPr id="5" name="Title 1">
            <a:extLst>
              <a:ext uri="{FF2B5EF4-FFF2-40B4-BE49-F238E27FC236}">
                <a16:creationId xmlns:a16="http://schemas.microsoft.com/office/drawing/2014/main" id="{613E3E33-E6D5-11F3-6673-62B920D3F02E}"/>
              </a:ext>
            </a:extLst>
          </p:cNvPr>
          <p:cNvSpPr txBox="1">
            <a:spLocks/>
          </p:cNvSpPr>
          <p:nvPr/>
        </p:nvSpPr>
        <p:spPr>
          <a:xfrm>
            <a:off x="594360" y="1120139"/>
            <a:ext cx="10321290" cy="645796"/>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1400" b="0" i="0" u="none" strike="noStrike" kern="1200" cap="none" spc="100" normalizeH="0" baseline="0" noProof="0" dirty="0">
              <a:ln>
                <a:noFill/>
              </a:ln>
              <a:solidFill>
                <a:srgbClr val="000000"/>
              </a:solidFill>
              <a:effectLst/>
              <a:uLnTx/>
              <a:uFillTx/>
              <a:latin typeface="Franklin Gothic Demi"/>
              <a:ea typeface="+mj-ea"/>
              <a:cs typeface="+mj-cs"/>
            </a:endParaRPr>
          </a:p>
        </p:txBody>
      </p:sp>
      <p:sp>
        <p:nvSpPr>
          <p:cNvPr id="8" name="TextBox 7">
            <a:extLst>
              <a:ext uri="{FF2B5EF4-FFF2-40B4-BE49-F238E27FC236}">
                <a16:creationId xmlns:a16="http://schemas.microsoft.com/office/drawing/2014/main" id="{A4DEED29-C023-DA48-39F7-0254A23A1DDB}"/>
              </a:ext>
            </a:extLst>
          </p:cNvPr>
          <p:cNvSpPr txBox="1"/>
          <p:nvPr/>
        </p:nvSpPr>
        <p:spPr>
          <a:xfrm>
            <a:off x="6619875" y="1639252"/>
            <a:ext cx="190500" cy="369332"/>
          </a:xfrm>
          <a:prstGeom prst="rect">
            <a:avLst/>
          </a:prstGeom>
          <a:solidFill>
            <a:schemeClr val="tx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9" name="TextBox 8">
            <a:extLst>
              <a:ext uri="{FF2B5EF4-FFF2-40B4-BE49-F238E27FC236}">
                <a16:creationId xmlns:a16="http://schemas.microsoft.com/office/drawing/2014/main" id="{E0203122-0986-2486-554F-7533316B0223}"/>
              </a:ext>
            </a:extLst>
          </p:cNvPr>
          <p:cNvSpPr txBox="1"/>
          <p:nvPr/>
        </p:nvSpPr>
        <p:spPr>
          <a:xfrm>
            <a:off x="534093" y="2368175"/>
            <a:ext cx="9557558"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Maximize Walkable Historic Coastal Village Feel</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Enhance the Waterfront</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Create a Buffer Around EB</a:t>
            </a:r>
          </a:p>
          <a:p>
            <a:pPr marR="0" lvl="0" algn="l" defTabSz="914400" rtl="0" eaLnBrk="1" fontAlgn="auto" latinLnBrk="0" hangingPunct="1">
              <a:lnSpc>
                <a:spcPct val="100000"/>
              </a:lnSpc>
              <a:spcBef>
                <a:spcPts val="0"/>
              </a:spcBef>
              <a:spcAft>
                <a:spcPts val="0"/>
              </a:spcAft>
              <a:buClrTx/>
              <a:buSzTx/>
              <a:tabLst/>
              <a:defRPr/>
            </a:pPr>
            <a:endParaRPr lang="en-US" sz="2400" dirty="0">
              <a:solidFill>
                <a:srgbClr val="000000"/>
              </a:solidFill>
              <a:latin typeface="Franklin Gothic Book"/>
            </a:endParaRPr>
          </a:p>
          <a:p>
            <a:pPr marL="342900" indent="-342900">
              <a:buFont typeface="Wingdings" panose="05000000000000000000" pitchFamily="2" charset="2"/>
              <a:buChar char="Ø"/>
            </a:pPr>
            <a:r>
              <a:rPr kumimoji="0" lang="en-US" sz="2400" b="1" i="0" u="none" strike="noStrike" kern="1200" cap="none" spc="0" normalizeH="0" baseline="0" noProof="0" dirty="0">
                <a:ln>
                  <a:noFill/>
                </a:ln>
                <a:solidFill>
                  <a:srgbClr val="000000"/>
                </a:solidFill>
                <a:effectLst/>
                <a:uLnTx/>
                <a:uFillTx/>
                <a:latin typeface="Franklin Gothic Book"/>
                <a:ea typeface="+mn-ea"/>
                <a:cs typeface="+mn-cs"/>
              </a:rPr>
              <a:t>Concentrate Denser Development at Upper Thames Street / Bridge Street Area To Create Mixed Use Gateway</a:t>
            </a:r>
          </a:p>
          <a:p>
            <a:pPr marL="800100" lvl="1" indent="-342900">
              <a:buFont typeface="Arial" panose="020B0604020202020204" pitchFamily="34" charset="0"/>
              <a:buChar char="•"/>
            </a:pPr>
            <a:r>
              <a:rPr lang="en-US" sz="2400" dirty="0">
                <a:solidFill>
                  <a:srgbClr val="000000"/>
                </a:solidFill>
                <a:latin typeface="Franklin Gothic Book"/>
              </a:rPr>
              <a:t>Consistent </a:t>
            </a:r>
            <a:r>
              <a:rPr lang="en-US" sz="2400">
                <a:solidFill>
                  <a:srgbClr val="000000"/>
                </a:solidFill>
                <a:latin typeface="Franklin Gothic Book"/>
              </a:rPr>
              <a:t>with Current </a:t>
            </a:r>
            <a:r>
              <a:rPr lang="en-US" sz="2400" dirty="0">
                <a:solidFill>
                  <a:srgbClr val="000000"/>
                </a:solidFill>
                <a:latin typeface="Franklin Gothic Book"/>
              </a:rPr>
              <a:t>POCD</a:t>
            </a:r>
          </a:p>
        </p:txBody>
      </p:sp>
    </p:spTree>
    <p:extLst>
      <p:ext uri="{BB962C8B-B14F-4D97-AF65-F5344CB8AC3E}">
        <p14:creationId xmlns:p14="http://schemas.microsoft.com/office/powerpoint/2010/main" val="196228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2FBB-353A-F6DB-27CC-A1CF813EA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1A784-131D-83F5-C105-1C7DF018A6F6}"/>
              </a:ext>
            </a:extLst>
          </p:cNvPr>
          <p:cNvSpPr>
            <a:spLocks noGrp="1"/>
          </p:cNvSpPr>
          <p:nvPr>
            <p:ph type="title"/>
          </p:nvPr>
        </p:nvSpPr>
        <p:spPr>
          <a:xfrm>
            <a:off x="594360" y="278129"/>
            <a:ext cx="10321290" cy="645796"/>
          </a:xfrm>
        </p:spPr>
        <p:txBody>
          <a:bodyPr/>
          <a:lstStyle/>
          <a:p>
            <a:r>
              <a:rPr lang="en-US" sz="4400" dirty="0"/>
              <a:t>Thames Street Study Recommendations</a:t>
            </a:r>
            <a:endParaRPr lang="en-US" dirty="0"/>
          </a:p>
        </p:txBody>
      </p:sp>
      <p:sp>
        <p:nvSpPr>
          <p:cNvPr id="5" name="Title 1">
            <a:extLst>
              <a:ext uri="{FF2B5EF4-FFF2-40B4-BE49-F238E27FC236}">
                <a16:creationId xmlns:a16="http://schemas.microsoft.com/office/drawing/2014/main" id="{CD3D2A57-0F47-13AC-59D5-B364FCB74C2E}"/>
              </a:ext>
            </a:extLst>
          </p:cNvPr>
          <p:cNvSpPr txBox="1">
            <a:spLocks/>
          </p:cNvSpPr>
          <p:nvPr/>
        </p:nvSpPr>
        <p:spPr>
          <a:xfrm>
            <a:off x="594360" y="1120139"/>
            <a:ext cx="10321290" cy="645796"/>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100" normalizeH="0" baseline="0" noProof="0" dirty="0">
                <a:ln>
                  <a:noFill/>
                </a:ln>
                <a:solidFill>
                  <a:srgbClr val="000000"/>
                </a:solidFill>
                <a:effectLst/>
                <a:uLnTx/>
                <a:uFillTx/>
                <a:latin typeface="Franklin Gothic Demi"/>
                <a:ea typeface="+mj-ea"/>
                <a:cs typeface="+mj-cs"/>
              </a:rPr>
              <a:t>Concentrate Denser Development at Upper Thames Street / Bridge Street Area To Create Mixed Use Gateway (p34)</a:t>
            </a:r>
          </a:p>
        </p:txBody>
      </p:sp>
      <p:sp>
        <p:nvSpPr>
          <p:cNvPr id="8" name="TextBox 7">
            <a:extLst>
              <a:ext uri="{FF2B5EF4-FFF2-40B4-BE49-F238E27FC236}">
                <a16:creationId xmlns:a16="http://schemas.microsoft.com/office/drawing/2014/main" id="{F8AF6069-D483-7B3C-F01E-AB63A6C782CD}"/>
              </a:ext>
            </a:extLst>
          </p:cNvPr>
          <p:cNvSpPr txBox="1"/>
          <p:nvPr/>
        </p:nvSpPr>
        <p:spPr>
          <a:xfrm>
            <a:off x="6619875" y="1639252"/>
            <a:ext cx="190500" cy="369332"/>
          </a:xfrm>
          <a:prstGeom prst="rect">
            <a:avLst/>
          </a:prstGeom>
          <a:solidFill>
            <a:schemeClr val="tx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9" name="TextBox 8">
            <a:extLst>
              <a:ext uri="{FF2B5EF4-FFF2-40B4-BE49-F238E27FC236}">
                <a16:creationId xmlns:a16="http://schemas.microsoft.com/office/drawing/2014/main" id="{27B188B8-FB23-6862-2489-1A5CD45B48DF}"/>
              </a:ext>
            </a:extLst>
          </p:cNvPr>
          <p:cNvSpPr txBox="1"/>
          <p:nvPr/>
        </p:nvSpPr>
        <p:spPr>
          <a:xfrm>
            <a:off x="594361" y="2285047"/>
            <a:ext cx="9557558" cy="378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Franklin Gothic Book"/>
                <a:ea typeface="+mn-ea"/>
                <a:cs typeface="+mn-cs"/>
              </a:rPr>
              <a:t>WHY: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Relatively Large Parcels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Vacant and/or Underutilized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Topography</a:t>
            </a:r>
          </a:p>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Franklin Gothic Book"/>
                <a:ea typeface="+mn-ea"/>
                <a:cs typeface="+mn-cs"/>
              </a:rPr>
              <a:t>HOW: Three major changes needed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(p38)</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Change designated use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Decrease parking requirements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Modify current multi-family standards</a:t>
            </a:r>
          </a:p>
        </p:txBody>
      </p:sp>
    </p:spTree>
    <p:extLst>
      <p:ext uri="{BB962C8B-B14F-4D97-AF65-F5344CB8AC3E}">
        <p14:creationId xmlns:p14="http://schemas.microsoft.com/office/powerpoint/2010/main" val="31001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BEC8-36B8-9921-C63B-9D03A1D86C87}"/>
              </a:ext>
            </a:extLst>
          </p:cNvPr>
          <p:cNvSpPr>
            <a:spLocks noGrp="1"/>
          </p:cNvSpPr>
          <p:nvPr>
            <p:ph type="title"/>
          </p:nvPr>
        </p:nvSpPr>
        <p:spPr>
          <a:xfrm>
            <a:off x="594360" y="198408"/>
            <a:ext cx="10972800" cy="1525617"/>
          </a:xfrm>
        </p:spPr>
        <p:txBody>
          <a:bodyPr/>
          <a:lstStyle/>
          <a:p>
            <a:r>
              <a:rPr lang="en-US" sz="3600" dirty="0"/>
              <a:t>Thames Street Study </a:t>
            </a:r>
            <a:r>
              <a:rPr lang="en-US" sz="3600" u="sng" dirty="0"/>
              <a:t>Conceptual</a:t>
            </a:r>
            <a:r>
              <a:rPr lang="en-US" sz="3600" dirty="0"/>
              <a:t> Development Plan – GCR Zone </a:t>
            </a:r>
            <a:r>
              <a:rPr lang="en-US" sz="2000" dirty="0"/>
              <a:t>(adapted p36)</a:t>
            </a:r>
            <a:br>
              <a:rPr lang="en-US" dirty="0"/>
            </a:br>
            <a:endParaRPr lang="en-US" dirty="0"/>
          </a:p>
        </p:txBody>
      </p:sp>
      <p:pic>
        <p:nvPicPr>
          <p:cNvPr id="5" name="Picture 4">
            <a:extLst>
              <a:ext uri="{FF2B5EF4-FFF2-40B4-BE49-F238E27FC236}">
                <a16:creationId xmlns:a16="http://schemas.microsoft.com/office/drawing/2014/main" id="{52A194BB-FA87-D706-61D5-18332D63482B}"/>
              </a:ext>
            </a:extLst>
          </p:cNvPr>
          <p:cNvPicPr>
            <a:picLocks noChangeAspect="1"/>
          </p:cNvPicPr>
          <p:nvPr/>
        </p:nvPicPr>
        <p:blipFill>
          <a:blip r:embed="rId3"/>
          <a:stretch>
            <a:fillRect/>
          </a:stretch>
        </p:blipFill>
        <p:spPr>
          <a:xfrm>
            <a:off x="2817965" y="1309854"/>
            <a:ext cx="4276377" cy="5399019"/>
          </a:xfrm>
          <a:prstGeom prst="rect">
            <a:avLst/>
          </a:prstGeom>
        </p:spPr>
      </p:pic>
      <p:pic>
        <p:nvPicPr>
          <p:cNvPr id="6" name="Picture 5">
            <a:extLst>
              <a:ext uri="{FF2B5EF4-FFF2-40B4-BE49-F238E27FC236}">
                <a16:creationId xmlns:a16="http://schemas.microsoft.com/office/drawing/2014/main" id="{05675E20-AF57-08D8-C7A9-F8E868EFEDFE}"/>
              </a:ext>
            </a:extLst>
          </p:cNvPr>
          <p:cNvPicPr>
            <a:picLocks noChangeAspect="1"/>
          </p:cNvPicPr>
          <p:nvPr/>
        </p:nvPicPr>
        <p:blipFill>
          <a:blip r:embed="rId4"/>
          <a:stretch>
            <a:fillRect/>
          </a:stretch>
        </p:blipFill>
        <p:spPr>
          <a:xfrm>
            <a:off x="7551843" y="1314450"/>
            <a:ext cx="3518204" cy="5543550"/>
          </a:xfrm>
          <a:prstGeom prst="rect">
            <a:avLst/>
          </a:prstGeom>
        </p:spPr>
      </p:pic>
      <p:sp>
        <p:nvSpPr>
          <p:cNvPr id="9" name="Oval 8">
            <a:extLst>
              <a:ext uri="{FF2B5EF4-FFF2-40B4-BE49-F238E27FC236}">
                <a16:creationId xmlns:a16="http://schemas.microsoft.com/office/drawing/2014/main" id="{ED3A617A-1E34-1BD1-3ECA-4BB6CE9160D3}"/>
              </a:ext>
            </a:extLst>
          </p:cNvPr>
          <p:cNvSpPr/>
          <p:nvPr/>
        </p:nvSpPr>
        <p:spPr>
          <a:xfrm>
            <a:off x="7294667" y="3490912"/>
            <a:ext cx="3144733" cy="533400"/>
          </a:xfrm>
          <a:prstGeom prst="ellipse">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956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EC169-D75E-CCBC-74E7-82E040EA1FC6}"/>
              </a:ext>
            </a:extLst>
          </p:cNvPr>
          <p:cNvSpPr>
            <a:spLocks noGrp="1"/>
          </p:cNvSpPr>
          <p:nvPr>
            <p:ph type="title"/>
          </p:nvPr>
        </p:nvSpPr>
        <p:spPr>
          <a:xfrm>
            <a:off x="594360" y="198408"/>
            <a:ext cx="10972800" cy="1201767"/>
          </a:xfrm>
        </p:spPr>
        <p:txBody>
          <a:bodyPr/>
          <a:lstStyle/>
          <a:p>
            <a:pPr algn="ctr"/>
            <a:r>
              <a:rPr lang="en-US" dirty="0"/>
              <a:t>Where are we talking about?</a:t>
            </a:r>
            <a:br>
              <a:rPr lang="en-US" dirty="0"/>
            </a:br>
            <a:r>
              <a:rPr lang="en-US" dirty="0"/>
              <a:t>Location of denser development</a:t>
            </a:r>
          </a:p>
        </p:txBody>
      </p:sp>
      <p:pic>
        <p:nvPicPr>
          <p:cNvPr id="5" name="Content Placeholder 7">
            <a:extLst>
              <a:ext uri="{FF2B5EF4-FFF2-40B4-BE49-F238E27FC236}">
                <a16:creationId xmlns:a16="http://schemas.microsoft.com/office/drawing/2014/main" id="{4EBA892C-3EC3-9B61-70CF-B1B216E1D07F}"/>
              </a:ext>
            </a:extLst>
          </p:cNvPr>
          <p:cNvPicPr>
            <a:picLocks noChangeAspect="1"/>
          </p:cNvPicPr>
          <p:nvPr/>
        </p:nvPicPr>
        <p:blipFill>
          <a:blip r:embed="rId3"/>
          <a:stretch>
            <a:fillRect/>
          </a:stretch>
        </p:blipFill>
        <p:spPr>
          <a:xfrm>
            <a:off x="594360" y="2447533"/>
            <a:ext cx="5048210" cy="3710434"/>
          </a:xfrm>
          <a:prstGeom prst="rect">
            <a:avLst/>
          </a:prstGeom>
          <a:noFill/>
        </p:spPr>
      </p:pic>
      <p:sp>
        <p:nvSpPr>
          <p:cNvPr id="12" name="Content Placeholder 3">
            <a:extLst>
              <a:ext uri="{FF2B5EF4-FFF2-40B4-BE49-F238E27FC236}">
                <a16:creationId xmlns:a16="http://schemas.microsoft.com/office/drawing/2014/main" id="{D57D6AE2-A13C-DE96-3306-E86C441799D1}"/>
              </a:ext>
            </a:extLst>
          </p:cNvPr>
          <p:cNvSpPr>
            <a:spLocks noGrp="1"/>
          </p:cNvSpPr>
          <p:nvPr>
            <p:ph sz="quarter" idx="14"/>
          </p:nvPr>
        </p:nvSpPr>
        <p:spPr>
          <a:xfrm>
            <a:off x="6444342" y="5930938"/>
            <a:ext cx="4683163" cy="273784"/>
          </a:xfrm>
          <a:solidFill>
            <a:schemeClr val="accent1">
              <a:lumMod val="60000"/>
              <a:lumOff val="40000"/>
            </a:schemeClr>
          </a:solidFill>
        </p:spPr>
        <p:txBody>
          <a:bodyPr>
            <a:normAutofit fontScale="77500" lnSpcReduction="20000"/>
          </a:bodyPr>
          <a:lstStyle/>
          <a:p>
            <a:pPr marL="0" indent="0">
              <a:buNone/>
              <a:tabLst>
                <a:tab pos="463550" algn="l"/>
              </a:tabLst>
            </a:pPr>
            <a:r>
              <a:rPr lang="en-US" b="1" dirty="0"/>
              <a:t>Current General Commercial Zone </a:t>
            </a:r>
          </a:p>
        </p:txBody>
      </p:sp>
      <p:pic>
        <p:nvPicPr>
          <p:cNvPr id="6" name="Content Placeholder 9">
            <a:extLst>
              <a:ext uri="{FF2B5EF4-FFF2-40B4-BE49-F238E27FC236}">
                <a16:creationId xmlns:a16="http://schemas.microsoft.com/office/drawing/2014/main" id="{C3DA2870-0C3E-5DF7-6E61-F5892F742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342" y="2418566"/>
            <a:ext cx="4683163" cy="3512372"/>
          </a:xfrm>
          <a:prstGeom prst="rect">
            <a:avLst/>
          </a:prstGeom>
        </p:spPr>
      </p:pic>
      <p:sp>
        <p:nvSpPr>
          <p:cNvPr id="7" name="Content Placeholder 3">
            <a:extLst>
              <a:ext uri="{FF2B5EF4-FFF2-40B4-BE49-F238E27FC236}">
                <a16:creationId xmlns:a16="http://schemas.microsoft.com/office/drawing/2014/main" id="{EFC15C68-ED75-DE94-FC0D-CB14FD2D7023}"/>
              </a:ext>
            </a:extLst>
          </p:cNvPr>
          <p:cNvSpPr txBox="1">
            <a:spLocks/>
          </p:cNvSpPr>
          <p:nvPr/>
        </p:nvSpPr>
        <p:spPr>
          <a:xfrm>
            <a:off x="594360" y="5884183"/>
            <a:ext cx="5048210" cy="273784"/>
          </a:xfrm>
          <a:prstGeom prst="rect">
            <a:avLst/>
          </a:prstGeom>
          <a:solidFill>
            <a:schemeClr val="accent1">
              <a:lumMod val="60000"/>
              <a:lumOff val="40000"/>
            </a:schemeClr>
          </a:solidFill>
        </p:spPr>
        <p:txBody>
          <a:bodyPr vert="horz" lIns="0" tIns="45720" rIns="91440" bIns="45720" rtlCol="0">
            <a:normAutofit fontScale="77500" lnSpcReduction="20000"/>
          </a:bodyPr>
          <a:lstStyle>
            <a:lvl1pPr marL="342900" indent="-342900"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63550" algn="l"/>
              </a:tabLst>
            </a:pPr>
            <a:r>
              <a:rPr lang="en-US" b="1" dirty="0"/>
              <a:t>Proposed Tames Street Gateway</a:t>
            </a:r>
          </a:p>
        </p:txBody>
      </p:sp>
    </p:spTree>
    <p:extLst>
      <p:ext uri="{BB962C8B-B14F-4D97-AF65-F5344CB8AC3E}">
        <p14:creationId xmlns:p14="http://schemas.microsoft.com/office/powerpoint/2010/main" val="3741839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DCC0A2-0B33-D36C-B262-90481E6977C4}"/>
              </a:ext>
            </a:extLst>
          </p:cNvPr>
          <p:cNvSpPr>
            <a:spLocks noGrp="1"/>
          </p:cNvSpPr>
          <p:nvPr>
            <p:ph type="title"/>
          </p:nvPr>
        </p:nvSpPr>
        <p:spPr>
          <a:xfrm>
            <a:off x="178723" y="213322"/>
            <a:ext cx="8193380" cy="891083"/>
          </a:xfrm>
        </p:spPr>
        <p:txBody>
          <a:bodyPr/>
          <a:lstStyle/>
          <a:p>
            <a:r>
              <a:rPr lang="en-US" dirty="0"/>
              <a:t>2020 Aerial Map for Reference</a:t>
            </a:r>
            <a:endParaRPr lang="en-US" sz="2000" dirty="0"/>
          </a:p>
        </p:txBody>
      </p:sp>
      <p:pic>
        <p:nvPicPr>
          <p:cNvPr id="6" name="Picture 5">
            <a:extLst>
              <a:ext uri="{FF2B5EF4-FFF2-40B4-BE49-F238E27FC236}">
                <a16:creationId xmlns:a16="http://schemas.microsoft.com/office/drawing/2014/main" id="{29AAB155-A41A-2D0C-F1D1-DB3395E9923F}"/>
              </a:ext>
            </a:extLst>
          </p:cNvPr>
          <p:cNvPicPr>
            <a:picLocks noChangeAspect="1"/>
          </p:cNvPicPr>
          <p:nvPr/>
        </p:nvPicPr>
        <p:blipFill>
          <a:blip r:embed="rId3"/>
          <a:stretch>
            <a:fillRect/>
          </a:stretch>
        </p:blipFill>
        <p:spPr>
          <a:xfrm>
            <a:off x="24340" y="1535133"/>
            <a:ext cx="12167660" cy="5323351"/>
          </a:xfrm>
          <a:prstGeom prst="rect">
            <a:avLst/>
          </a:prstGeom>
          <a:noFill/>
        </p:spPr>
      </p:pic>
    </p:spTree>
    <p:extLst>
      <p:ext uri="{BB962C8B-B14F-4D97-AF65-F5344CB8AC3E}">
        <p14:creationId xmlns:p14="http://schemas.microsoft.com/office/powerpoint/2010/main" val="36592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8437-1BE9-7F15-CAD3-1E06289261F1}"/>
              </a:ext>
            </a:extLst>
          </p:cNvPr>
          <p:cNvSpPr>
            <a:spLocks noGrp="1"/>
          </p:cNvSpPr>
          <p:nvPr>
            <p:ph type="title"/>
          </p:nvPr>
        </p:nvSpPr>
        <p:spPr/>
        <p:txBody>
          <a:bodyPr/>
          <a:lstStyle/>
          <a:p>
            <a:endParaRPr lang="en-US" dirty="0"/>
          </a:p>
        </p:txBody>
      </p:sp>
      <p:pic>
        <p:nvPicPr>
          <p:cNvPr id="4" name="Content Placeholder 4">
            <a:extLst>
              <a:ext uri="{FF2B5EF4-FFF2-40B4-BE49-F238E27FC236}">
                <a16:creationId xmlns:a16="http://schemas.microsoft.com/office/drawing/2014/main" id="{A0DB4605-6FF8-893D-240E-3198B063BC27}"/>
              </a:ext>
            </a:extLst>
          </p:cNvPr>
          <p:cNvPicPr>
            <a:picLocks noGrp="1" noChangeAspect="1"/>
          </p:cNvPicPr>
          <p:nvPr/>
        </p:nvPicPr>
        <p:blipFill>
          <a:blip r:embed="rId3"/>
          <a:stretch>
            <a:fillRect/>
          </a:stretch>
        </p:blipFill>
        <p:spPr>
          <a:xfrm>
            <a:off x="-202042" y="0"/>
            <a:ext cx="11845642" cy="6943725"/>
          </a:xfrm>
          <a:prstGeom prst="rect">
            <a:avLst/>
          </a:prstGeom>
        </p:spPr>
      </p:pic>
    </p:spTree>
    <p:extLst>
      <p:ext uri="{BB962C8B-B14F-4D97-AF65-F5344CB8AC3E}">
        <p14:creationId xmlns:p14="http://schemas.microsoft.com/office/powerpoint/2010/main" val="2453563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B8E7-F5E6-A243-4284-F9C5D2C15DE5}"/>
              </a:ext>
            </a:extLst>
          </p:cNvPr>
          <p:cNvSpPr>
            <a:spLocks noGrp="1"/>
          </p:cNvSpPr>
          <p:nvPr>
            <p:ph type="title"/>
          </p:nvPr>
        </p:nvSpPr>
        <p:spPr>
          <a:xfrm>
            <a:off x="594360" y="189572"/>
            <a:ext cx="6787747" cy="1593507"/>
          </a:xfrm>
        </p:spPr>
        <p:txBody>
          <a:bodyPr anchor="b">
            <a:normAutofit/>
          </a:bodyPr>
          <a:lstStyle/>
          <a:p>
            <a:r>
              <a:rPr lang="en-US" dirty="0"/>
              <a:t>New Zones – Height Limits</a:t>
            </a:r>
          </a:p>
        </p:txBody>
      </p:sp>
      <p:pic>
        <p:nvPicPr>
          <p:cNvPr id="4" name="Content Placeholder 5">
            <a:extLst>
              <a:ext uri="{FF2B5EF4-FFF2-40B4-BE49-F238E27FC236}">
                <a16:creationId xmlns:a16="http://schemas.microsoft.com/office/drawing/2014/main" id="{522B3F1D-AC25-C5E5-CC4E-B73D5D89EC39}"/>
              </a:ext>
            </a:extLst>
          </p:cNvPr>
          <p:cNvPicPr>
            <a:picLocks noGrp="1" noChangeAspect="1"/>
          </p:cNvPicPr>
          <p:nvPr/>
        </p:nvPicPr>
        <p:blipFill>
          <a:blip r:embed="rId3"/>
          <a:stretch>
            <a:fillRect/>
          </a:stretch>
        </p:blipFill>
        <p:spPr>
          <a:xfrm>
            <a:off x="6182019" y="3271346"/>
            <a:ext cx="6787747" cy="3274805"/>
          </a:xfrm>
          <a:prstGeom prst="rect">
            <a:avLst/>
          </a:prstGeom>
          <a:noFill/>
        </p:spPr>
      </p:pic>
      <p:pic>
        <p:nvPicPr>
          <p:cNvPr id="3" name="Picture 2" descr="See the source image">
            <a:extLst>
              <a:ext uri="{FF2B5EF4-FFF2-40B4-BE49-F238E27FC236}">
                <a16:creationId xmlns:a16="http://schemas.microsoft.com/office/drawing/2014/main" id="{7A1E477C-2C9B-8956-C8FA-649EB0D310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23"/>
          <a:stretch/>
        </p:blipFill>
        <p:spPr bwMode="auto">
          <a:xfrm>
            <a:off x="594360" y="2614495"/>
            <a:ext cx="5338803" cy="359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0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83A9-A8C7-2AD3-2065-7B0D2B682591}"/>
              </a:ext>
            </a:extLst>
          </p:cNvPr>
          <p:cNvSpPr>
            <a:spLocks noGrp="1"/>
          </p:cNvSpPr>
          <p:nvPr>
            <p:ph type="title"/>
          </p:nvPr>
        </p:nvSpPr>
        <p:spPr/>
        <p:txBody>
          <a:bodyPr/>
          <a:lstStyle/>
          <a:p>
            <a:r>
              <a:rPr lang="en-US" dirty="0"/>
              <a:t>MEETING AGENDA</a:t>
            </a:r>
            <a:br>
              <a:rPr lang="en-US" dirty="0"/>
            </a:br>
            <a:r>
              <a:rPr lang="en-US" dirty="0"/>
              <a:t>November 19, 2024</a:t>
            </a:r>
          </a:p>
        </p:txBody>
      </p:sp>
      <p:sp>
        <p:nvSpPr>
          <p:cNvPr id="3" name="Content Placeholder 2">
            <a:extLst>
              <a:ext uri="{FF2B5EF4-FFF2-40B4-BE49-F238E27FC236}">
                <a16:creationId xmlns:a16="http://schemas.microsoft.com/office/drawing/2014/main" id="{E9259462-033E-8FC8-EFD2-BBFCF2F88016}"/>
              </a:ext>
            </a:extLst>
          </p:cNvPr>
          <p:cNvSpPr>
            <a:spLocks noGrp="1"/>
          </p:cNvSpPr>
          <p:nvPr>
            <p:ph sz="quarter" idx="13"/>
          </p:nvPr>
        </p:nvSpPr>
        <p:spPr>
          <a:xfrm>
            <a:off x="594359" y="2281918"/>
            <a:ext cx="7096977" cy="3708517"/>
          </a:xfrm>
        </p:spPr>
        <p:txBody>
          <a:bodyPr/>
          <a:lstStyle/>
          <a:p>
            <a:pPr marL="514350" indent="-514350">
              <a:buFont typeface="+mj-lt"/>
              <a:buAutoNum type="arabicPeriod"/>
            </a:pPr>
            <a:r>
              <a:rPr lang="en-US" sz="3000" dirty="0">
                <a:solidFill>
                  <a:schemeClr val="bg1"/>
                </a:solidFill>
              </a:rPr>
              <a:t>Review Proposed Changes, Background and Rationale </a:t>
            </a:r>
          </a:p>
          <a:p>
            <a:pPr marL="514350" indent="-514350">
              <a:buFont typeface="+mj-lt"/>
              <a:buAutoNum type="arabicPeriod"/>
            </a:pPr>
            <a:r>
              <a:rPr lang="en-US" sz="3000" dirty="0">
                <a:solidFill>
                  <a:schemeClr val="bg1"/>
                </a:solidFill>
              </a:rPr>
              <a:t>Receive Written Questions from Public</a:t>
            </a:r>
            <a:endParaRPr lang="en-US" sz="2200" dirty="0">
              <a:solidFill>
                <a:schemeClr val="bg1"/>
              </a:solidFill>
            </a:endParaRPr>
          </a:p>
          <a:p>
            <a:pPr marL="514350" indent="-514350">
              <a:buFont typeface="+mj-lt"/>
              <a:buAutoNum type="arabicPeriod"/>
            </a:pPr>
            <a:r>
              <a:rPr lang="en-US" sz="3000" dirty="0">
                <a:solidFill>
                  <a:schemeClr val="bg1"/>
                </a:solidFill>
              </a:rPr>
              <a:t>Answer Questions</a:t>
            </a:r>
            <a:endParaRPr lang="en-US" sz="2200" dirty="0">
              <a:solidFill>
                <a:schemeClr val="bg1"/>
              </a:solidFill>
            </a:endParaRPr>
          </a:p>
          <a:p>
            <a:endParaRPr lang="en-US" dirty="0"/>
          </a:p>
        </p:txBody>
      </p:sp>
    </p:spTree>
    <p:extLst>
      <p:ext uri="{BB962C8B-B14F-4D97-AF65-F5344CB8AC3E}">
        <p14:creationId xmlns:p14="http://schemas.microsoft.com/office/powerpoint/2010/main" val="232385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BF81-7D41-5815-3FDE-631A3F1FDCF6}"/>
              </a:ext>
            </a:extLst>
          </p:cNvPr>
          <p:cNvSpPr>
            <a:spLocks noGrp="1"/>
          </p:cNvSpPr>
          <p:nvPr>
            <p:ph type="title"/>
          </p:nvPr>
        </p:nvSpPr>
        <p:spPr>
          <a:xfrm>
            <a:off x="594360" y="102875"/>
            <a:ext cx="10873740" cy="1680205"/>
          </a:xfrm>
        </p:spPr>
        <p:txBody>
          <a:bodyPr anchor="b">
            <a:normAutofit/>
          </a:bodyPr>
          <a:lstStyle/>
          <a:p>
            <a:r>
              <a:rPr lang="en-US" dirty="0"/>
              <a:t>New Zones – Housing Density</a:t>
            </a:r>
          </a:p>
        </p:txBody>
      </p:sp>
      <p:pic>
        <p:nvPicPr>
          <p:cNvPr id="5" name="Content Placeholder 4">
            <a:extLst>
              <a:ext uri="{FF2B5EF4-FFF2-40B4-BE49-F238E27FC236}">
                <a16:creationId xmlns:a16="http://schemas.microsoft.com/office/drawing/2014/main" id="{1DFB1C9B-FE70-26F3-80D1-BEA3C34022E8}"/>
              </a:ext>
            </a:extLst>
          </p:cNvPr>
          <p:cNvPicPr>
            <a:picLocks noGrp="1" noChangeAspect="1"/>
          </p:cNvPicPr>
          <p:nvPr/>
        </p:nvPicPr>
        <p:blipFill>
          <a:blip r:embed="rId3"/>
          <a:stretch>
            <a:fillRect/>
          </a:stretch>
        </p:blipFill>
        <p:spPr>
          <a:xfrm>
            <a:off x="3159671" y="2064244"/>
            <a:ext cx="8524685" cy="4793756"/>
          </a:xfrm>
          <a:prstGeom prst="rect">
            <a:avLst/>
          </a:prstGeom>
          <a:noFill/>
        </p:spPr>
      </p:pic>
    </p:spTree>
    <p:extLst>
      <p:ext uri="{BB962C8B-B14F-4D97-AF65-F5344CB8AC3E}">
        <p14:creationId xmlns:p14="http://schemas.microsoft.com/office/powerpoint/2010/main" val="47166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8532-0E7E-2467-946B-A234E7259A8C}"/>
              </a:ext>
            </a:extLst>
          </p:cNvPr>
          <p:cNvSpPr>
            <a:spLocks noGrp="1"/>
          </p:cNvSpPr>
          <p:nvPr>
            <p:ph type="title"/>
          </p:nvPr>
        </p:nvSpPr>
        <p:spPr>
          <a:xfrm>
            <a:off x="609599" y="460818"/>
            <a:ext cx="10972800" cy="731050"/>
          </a:xfrm>
        </p:spPr>
        <p:txBody>
          <a:bodyPr/>
          <a:lstStyle/>
          <a:p>
            <a:r>
              <a:rPr lang="en" b="0" dirty="0"/>
              <a:t>How to Read the Use and Permitting Table</a:t>
            </a:r>
            <a:endParaRPr lang="en-US" b="0" dirty="0"/>
          </a:p>
        </p:txBody>
      </p:sp>
      <p:sp>
        <p:nvSpPr>
          <p:cNvPr id="3" name="Table Placeholder 2">
            <a:extLst>
              <a:ext uri="{FF2B5EF4-FFF2-40B4-BE49-F238E27FC236}">
                <a16:creationId xmlns:a16="http://schemas.microsoft.com/office/drawing/2014/main" id="{81AFF8DA-D790-1616-B400-AA6B67BC382A}"/>
              </a:ext>
            </a:extLst>
          </p:cNvPr>
          <p:cNvSpPr>
            <a:spLocks noGrp="1"/>
          </p:cNvSpPr>
          <p:nvPr>
            <p:ph type="tbl" sz="quarter" idx="10"/>
          </p:nvPr>
        </p:nvSpPr>
        <p:spPr>
          <a:xfrm>
            <a:off x="609599" y="2186609"/>
            <a:ext cx="11088757" cy="4318966"/>
          </a:xfrm>
        </p:spPr>
        <p:txBody>
          <a:bodyPr/>
          <a:lstStyle/>
          <a:p>
            <a:pPr marL="419100" lvl="0" indent="-285750" algn="l" rtl="0">
              <a:lnSpc>
                <a:spcPct val="200000"/>
              </a:lnSpc>
              <a:spcBef>
                <a:spcPts val="0"/>
              </a:spcBef>
              <a:spcAft>
                <a:spcPts val="0"/>
              </a:spcAft>
              <a:buClr>
                <a:srgbClr val="000000"/>
              </a:buClr>
              <a:buSzPts val="1500"/>
              <a:buFont typeface="Wingdings" panose="05000000000000000000" pitchFamily="2" charset="2"/>
              <a:buChar char="§"/>
            </a:pPr>
            <a:r>
              <a:rPr lang="en-US" sz="2000" dirty="0">
                <a:solidFill>
                  <a:srgbClr val="000000"/>
                </a:solidFill>
                <a:latin typeface="Libre Franklin"/>
                <a:ea typeface="Libre Franklin"/>
                <a:cs typeface="Libre Franklin"/>
                <a:sym typeface="Libre Franklin"/>
              </a:rPr>
              <a:t>This is an exhaustive list</a:t>
            </a:r>
            <a:r>
              <a:rPr lang="en-US" sz="2000" dirty="0">
                <a:latin typeface="Libre Franklin"/>
                <a:ea typeface="Libre Franklin"/>
                <a:cs typeface="Libre Franklin"/>
                <a:sym typeface="Libre Franklin"/>
              </a:rPr>
              <a:t>, </a:t>
            </a:r>
            <a:r>
              <a:rPr lang="en-US" sz="2000" dirty="0">
                <a:solidFill>
                  <a:srgbClr val="000000"/>
                </a:solidFill>
                <a:latin typeface="Libre Franklin"/>
                <a:ea typeface="Libre Franklin"/>
                <a:cs typeface="Libre Franklin"/>
                <a:sym typeface="Libre Franklin"/>
              </a:rPr>
              <a:t>any use not listed is </a:t>
            </a:r>
            <a:r>
              <a:rPr lang="en-US" sz="2000" b="1" u="sng" dirty="0">
                <a:solidFill>
                  <a:srgbClr val="000000"/>
                </a:solidFill>
                <a:latin typeface="Libre Franklin"/>
                <a:ea typeface="Libre Franklin"/>
                <a:cs typeface="Libre Franklin"/>
                <a:sym typeface="Libre Franklin"/>
              </a:rPr>
              <a:t>not permitted</a:t>
            </a:r>
            <a:r>
              <a:rPr lang="en-US" sz="2000" dirty="0">
                <a:solidFill>
                  <a:srgbClr val="000000"/>
                </a:solidFill>
                <a:latin typeface="Libre Franklin"/>
                <a:ea typeface="Libre Franklin"/>
                <a:cs typeface="Libre Franklin"/>
                <a:sym typeface="Libre Franklin"/>
              </a:rPr>
              <a:t>.</a:t>
            </a:r>
            <a:endParaRPr lang="en-US" sz="2000" dirty="0">
              <a:latin typeface="Libre Franklin"/>
              <a:ea typeface="Libre Franklin"/>
              <a:cs typeface="Libre Franklin"/>
              <a:sym typeface="Libre Franklin"/>
            </a:endParaRPr>
          </a:p>
          <a:p>
            <a:pPr marL="419100" lvl="0" indent="-285750" algn="l" rtl="0">
              <a:lnSpc>
                <a:spcPct val="200000"/>
              </a:lnSpc>
              <a:spcBef>
                <a:spcPts val="0"/>
              </a:spcBef>
              <a:spcAft>
                <a:spcPts val="0"/>
              </a:spcAft>
              <a:buClr>
                <a:srgbClr val="000000"/>
              </a:buClr>
              <a:buSzPts val="1500"/>
              <a:buFont typeface="Wingdings" panose="05000000000000000000" pitchFamily="2" charset="2"/>
              <a:buChar char="§"/>
            </a:pPr>
            <a:r>
              <a:rPr lang="en-US" sz="2000" dirty="0">
                <a:latin typeface="Libre Franklin"/>
                <a:ea typeface="Libre Franklin"/>
                <a:cs typeface="Libre Franklin"/>
                <a:sym typeface="Libre Franklin"/>
              </a:rPr>
              <a:t>Each row has a permitted, or not permitted, use listed on the far left. Each column is a specific zone.</a:t>
            </a:r>
          </a:p>
          <a:p>
            <a:pPr marL="419100" lvl="0" indent="-285750" algn="l" rtl="0">
              <a:lnSpc>
                <a:spcPct val="200000"/>
              </a:lnSpc>
              <a:spcBef>
                <a:spcPts val="0"/>
              </a:spcBef>
              <a:spcAft>
                <a:spcPts val="0"/>
              </a:spcAft>
              <a:buClr>
                <a:srgbClr val="000000"/>
              </a:buClr>
              <a:buSzPts val="1500"/>
              <a:buFont typeface="Wingdings" panose="05000000000000000000" pitchFamily="2" charset="2"/>
              <a:buChar char="§"/>
            </a:pPr>
            <a:r>
              <a:rPr lang="en-US" sz="2000" dirty="0">
                <a:latin typeface="Libre Franklin"/>
                <a:ea typeface="Libre Franklin"/>
                <a:cs typeface="Libre Franklin"/>
                <a:sym typeface="Libre Franklin"/>
              </a:rPr>
              <a:t>In the columns g</a:t>
            </a:r>
            <a:r>
              <a:rPr lang="en-US" sz="2000" dirty="0">
                <a:solidFill>
                  <a:srgbClr val="000000"/>
                </a:solidFill>
                <a:latin typeface="Libre Franklin"/>
                <a:ea typeface="Libre Franklin"/>
                <a:cs typeface="Libre Franklin"/>
                <a:sym typeface="Libre Franklin"/>
              </a:rPr>
              <a:t>oing Left to Right, GC, GCR-40, GCR-50, GCR-50.75, and GCR-75</a:t>
            </a:r>
          </a:p>
          <a:p>
            <a:pPr marL="419100" lvl="0" indent="-285750" algn="l" rtl="0">
              <a:lnSpc>
                <a:spcPct val="200000"/>
              </a:lnSpc>
              <a:spcBef>
                <a:spcPts val="0"/>
              </a:spcBef>
              <a:spcAft>
                <a:spcPts val="0"/>
              </a:spcAft>
              <a:buClr>
                <a:srgbClr val="000000"/>
              </a:buClr>
              <a:buSzPts val="1500"/>
              <a:buFont typeface="Wingdings" panose="05000000000000000000" pitchFamily="2" charset="2"/>
              <a:buChar char="§"/>
            </a:pPr>
            <a:r>
              <a:rPr lang="en-US" sz="2000" dirty="0">
                <a:latin typeface="Libre Franklin"/>
                <a:ea typeface="Libre Franklin"/>
                <a:cs typeface="Libre Franklin"/>
                <a:sym typeface="Libre Franklin"/>
              </a:rPr>
              <a:t>Each row has a heading in a dark blue box with white lettering, that is the category of use. In other places in the regs categories are mentioned. (such as in parking)</a:t>
            </a:r>
            <a:endParaRPr lang="en-US" sz="2000" dirty="0">
              <a:solidFill>
                <a:srgbClr val="000000"/>
              </a:solidFill>
              <a:latin typeface="Libre Franklin"/>
              <a:ea typeface="Libre Franklin"/>
              <a:cs typeface="Libre Franklin"/>
              <a:sym typeface="Libre Franklin"/>
            </a:endParaRPr>
          </a:p>
          <a:p>
            <a:endParaRPr lang="en-US" dirty="0"/>
          </a:p>
        </p:txBody>
      </p:sp>
      <p:sp>
        <p:nvSpPr>
          <p:cNvPr id="4" name="Rectangle 3">
            <a:extLst>
              <a:ext uri="{FF2B5EF4-FFF2-40B4-BE49-F238E27FC236}">
                <a16:creationId xmlns:a16="http://schemas.microsoft.com/office/drawing/2014/main" id="{D4647132-0E0D-E6E0-D9B8-BD30CED21A75}"/>
              </a:ext>
            </a:extLst>
          </p:cNvPr>
          <p:cNvSpPr/>
          <p:nvPr/>
        </p:nvSpPr>
        <p:spPr>
          <a:xfrm>
            <a:off x="0" y="6724650"/>
            <a:ext cx="12192000" cy="13335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106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A928-BC1A-F5C3-55FB-4138482DE3EF}"/>
              </a:ext>
            </a:extLst>
          </p:cNvPr>
          <p:cNvSpPr>
            <a:spLocks noGrp="1"/>
          </p:cNvSpPr>
          <p:nvPr>
            <p:ph type="title"/>
          </p:nvPr>
        </p:nvSpPr>
        <p:spPr>
          <a:xfrm>
            <a:off x="594360" y="202400"/>
            <a:ext cx="10972800" cy="702475"/>
          </a:xfrm>
        </p:spPr>
        <p:txBody>
          <a:bodyPr/>
          <a:lstStyle/>
          <a:p>
            <a:r>
              <a:rPr lang="en" dirty="0"/>
              <a:t>How to Read the Use and Permitting Table</a:t>
            </a:r>
            <a:endParaRPr lang="en-US" dirty="0"/>
          </a:p>
        </p:txBody>
      </p:sp>
      <p:pic>
        <p:nvPicPr>
          <p:cNvPr id="16" name="Google Shape;66;p14">
            <a:extLst>
              <a:ext uri="{FF2B5EF4-FFF2-40B4-BE49-F238E27FC236}">
                <a16:creationId xmlns:a16="http://schemas.microsoft.com/office/drawing/2014/main" id="{B102A0FC-4C9A-0BEC-52A8-02A43DA6007B}"/>
              </a:ext>
            </a:extLst>
          </p:cNvPr>
          <p:cNvPicPr preferRelativeResize="0"/>
          <p:nvPr/>
        </p:nvPicPr>
        <p:blipFill rotWithShape="1">
          <a:blip r:embed="rId3">
            <a:alphaModFix/>
          </a:blip>
          <a:srcRect l="10762" b="28779"/>
          <a:stretch/>
        </p:blipFill>
        <p:spPr>
          <a:xfrm>
            <a:off x="3410464" y="1855724"/>
            <a:ext cx="4849281" cy="4635511"/>
          </a:xfrm>
          <a:prstGeom prst="rect">
            <a:avLst/>
          </a:prstGeom>
          <a:noFill/>
          <a:ln>
            <a:noFill/>
          </a:ln>
        </p:spPr>
      </p:pic>
      <p:sp>
        <p:nvSpPr>
          <p:cNvPr id="17" name="Google Shape;67;p14">
            <a:extLst>
              <a:ext uri="{FF2B5EF4-FFF2-40B4-BE49-F238E27FC236}">
                <a16:creationId xmlns:a16="http://schemas.microsoft.com/office/drawing/2014/main" id="{B7065649-5766-FBC1-E0B9-E59ADFE4B1ED}"/>
              </a:ext>
            </a:extLst>
          </p:cNvPr>
          <p:cNvSpPr txBox="1"/>
          <p:nvPr/>
        </p:nvSpPr>
        <p:spPr>
          <a:xfrm>
            <a:off x="613139" y="2436718"/>
            <a:ext cx="2391318" cy="553968"/>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Category of Use</a:t>
            </a:r>
            <a:endParaRPr sz="2400" dirty="0">
              <a:solidFill>
                <a:schemeClr val="dk1"/>
              </a:solidFill>
              <a:latin typeface="Old Standard TT"/>
              <a:ea typeface="Old Standard TT"/>
              <a:cs typeface="Old Standard TT"/>
              <a:sym typeface="Old Standard TT"/>
            </a:endParaRPr>
          </a:p>
        </p:txBody>
      </p:sp>
      <p:sp>
        <p:nvSpPr>
          <p:cNvPr id="19" name="Google Shape;69;p14">
            <a:extLst>
              <a:ext uri="{FF2B5EF4-FFF2-40B4-BE49-F238E27FC236}">
                <a16:creationId xmlns:a16="http://schemas.microsoft.com/office/drawing/2014/main" id="{401D07D9-EE66-D7FE-A732-B06D8CF61FF5}"/>
              </a:ext>
            </a:extLst>
          </p:cNvPr>
          <p:cNvSpPr txBox="1"/>
          <p:nvPr/>
        </p:nvSpPr>
        <p:spPr>
          <a:xfrm>
            <a:off x="613139" y="3155475"/>
            <a:ext cx="1934400" cy="553968"/>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The Use</a:t>
            </a:r>
            <a:endParaRPr sz="2400" dirty="0">
              <a:solidFill>
                <a:schemeClr val="dk1"/>
              </a:solidFill>
              <a:latin typeface="Old Standard TT"/>
              <a:ea typeface="Old Standard TT"/>
              <a:cs typeface="Old Standard TT"/>
              <a:sym typeface="Old Standard TT"/>
            </a:endParaRPr>
          </a:p>
        </p:txBody>
      </p:sp>
      <p:sp>
        <p:nvSpPr>
          <p:cNvPr id="21" name="Google Shape;71;p14">
            <a:extLst>
              <a:ext uri="{FF2B5EF4-FFF2-40B4-BE49-F238E27FC236}">
                <a16:creationId xmlns:a16="http://schemas.microsoft.com/office/drawing/2014/main" id="{D3E6A88F-CF03-66C8-5F83-306F27D38515}"/>
              </a:ext>
            </a:extLst>
          </p:cNvPr>
          <p:cNvSpPr txBox="1"/>
          <p:nvPr/>
        </p:nvSpPr>
        <p:spPr>
          <a:xfrm>
            <a:off x="8741762" y="2575675"/>
            <a:ext cx="2632972" cy="129263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Required Permits</a:t>
            </a:r>
            <a:endParaRPr sz="2400" dirty="0">
              <a:solidFill>
                <a:schemeClr val="dk1"/>
              </a:solidFill>
              <a:latin typeface="Old Standard TT"/>
              <a:ea typeface="Old Standard TT"/>
              <a:cs typeface="Old Standard TT"/>
              <a:sym typeface="Old Standard TT"/>
            </a:endParaRPr>
          </a:p>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Listed per use, per zone</a:t>
            </a:r>
            <a:endParaRPr sz="2400" dirty="0">
              <a:solidFill>
                <a:schemeClr val="dk1"/>
              </a:solidFill>
              <a:latin typeface="Old Standard TT"/>
              <a:ea typeface="Old Standard TT"/>
              <a:cs typeface="Old Standard TT"/>
              <a:sym typeface="Old Standard TT"/>
            </a:endParaRPr>
          </a:p>
        </p:txBody>
      </p:sp>
      <p:graphicFrame>
        <p:nvGraphicFramePr>
          <p:cNvPr id="23" name="Google Shape;73;p14">
            <a:extLst>
              <a:ext uri="{FF2B5EF4-FFF2-40B4-BE49-F238E27FC236}">
                <a16:creationId xmlns:a16="http://schemas.microsoft.com/office/drawing/2014/main" id="{6751A3A7-AC61-F84F-6A70-5F86C23D4BD7}"/>
              </a:ext>
            </a:extLst>
          </p:cNvPr>
          <p:cNvGraphicFramePr/>
          <p:nvPr>
            <p:extLst>
              <p:ext uri="{D42A27DB-BD31-4B8C-83A1-F6EECF244321}">
                <p14:modId xmlns:p14="http://schemas.microsoft.com/office/powerpoint/2010/main" val="2358580123"/>
              </p:ext>
            </p:extLst>
          </p:nvPr>
        </p:nvGraphicFramePr>
        <p:xfrm>
          <a:off x="5271220" y="1121756"/>
          <a:ext cx="2988525" cy="751707"/>
        </p:xfrm>
        <a:graphic>
          <a:graphicData uri="http://schemas.openxmlformats.org/drawingml/2006/table">
            <a:tbl>
              <a:tblPr>
                <a:noFill/>
              </a:tblPr>
              <a:tblGrid>
                <a:gridCol w="597705">
                  <a:extLst>
                    <a:ext uri="{9D8B030D-6E8A-4147-A177-3AD203B41FA5}">
                      <a16:colId xmlns:a16="http://schemas.microsoft.com/office/drawing/2014/main" val="20000"/>
                    </a:ext>
                  </a:extLst>
                </a:gridCol>
                <a:gridCol w="597705">
                  <a:extLst>
                    <a:ext uri="{9D8B030D-6E8A-4147-A177-3AD203B41FA5}">
                      <a16:colId xmlns:a16="http://schemas.microsoft.com/office/drawing/2014/main" val="20001"/>
                    </a:ext>
                  </a:extLst>
                </a:gridCol>
                <a:gridCol w="597705">
                  <a:extLst>
                    <a:ext uri="{9D8B030D-6E8A-4147-A177-3AD203B41FA5}">
                      <a16:colId xmlns:a16="http://schemas.microsoft.com/office/drawing/2014/main" val="20002"/>
                    </a:ext>
                  </a:extLst>
                </a:gridCol>
                <a:gridCol w="597705">
                  <a:extLst>
                    <a:ext uri="{9D8B030D-6E8A-4147-A177-3AD203B41FA5}">
                      <a16:colId xmlns:a16="http://schemas.microsoft.com/office/drawing/2014/main" val="20003"/>
                    </a:ext>
                  </a:extLst>
                </a:gridCol>
                <a:gridCol w="597705">
                  <a:extLst>
                    <a:ext uri="{9D8B030D-6E8A-4147-A177-3AD203B41FA5}">
                      <a16:colId xmlns:a16="http://schemas.microsoft.com/office/drawing/2014/main" val="20004"/>
                    </a:ext>
                  </a:extLst>
                </a:gridCol>
              </a:tblGrid>
              <a:tr h="751707">
                <a:tc>
                  <a:txBody>
                    <a:bodyPr/>
                    <a:lstStyle/>
                    <a:p>
                      <a:pPr marL="0" lvl="0" indent="0" algn="ctr" rtl="0">
                        <a:spcBef>
                          <a:spcPts val="0"/>
                        </a:spcBef>
                        <a:spcAft>
                          <a:spcPts val="0"/>
                        </a:spcAft>
                        <a:buNone/>
                      </a:pPr>
                      <a:r>
                        <a:rPr lang="en" sz="1200" b="1" dirty="0">
                          <a:solidFill>
                            <a:schemeClr val="bg1"/>
                          </a:solidFill>
                          <a:latin typeface="Times New Roman"/>
                          <a:ea typeface="Times New Roman"/>
                          <a:cs typeface="Times New Roman"/>
                          <a:sym typeface="Times New Roman"/>
                        </a:rPr>
                        <a:t>GC</a:t>
                      </a:r>
                      <a:endParaRPr sz="1200" b="1" dirty="0">
                        <a:solidFill>
                          <a:schemeClr val="bg1"/>
                        </a:solidFill>
                        <a:latin typeface="Times New Roman"/>
                        <a:ea typeface="Times New Roman"/>
                        <a:cs typeface="Times New Roman"/>
                        <a:sym typeface="Times New Roman"/>
                      </a:endParaRPr>
                    </a:p>
                  </a:txBody>
                  <a:tcPr marL="91425" marR="91425" marT="91425" marB="91425" anchor="ctr"/>
                </a:tc>
                <a:tc>
                  <a:txBody>
                    <a:bodyPr/>
                    <a:lstStyle/>
                    <a:p>
                      <a:pPr marL="0" lvl="0" indent="0" algn="ctr" rtl="0">
                        <a:spcBef>
                          <a:spcPts val="0"/>
                        </a:spcBef>
                        <a:spcAft>
                          <a:spcPts val="0"/>
                        </a:spcAft>
                        <a:buNone/>
                      </a:pPr>
                      <a:r>
                        <a:rPr lang="en" sz="1200" b="1" dirty="0">
                          <a:solidFill>
                            <a:schemeClr val="bg1"/>
                          </a:solidFill>
                          <a:latin typeface="Times New Roman"/>
                          <a:ea typeface="Times New Roman"/>
                          <a:cs typeface="Times New Roman"/>
                          <a:sym typeface="Times New Roman"/>
                        </a:rPr>
                        <a:t>GCR 40</a:t>
                      </a:r>
                      <a:endParaRPr sz="1200" b="1" dirty="0">
                        <a:solidFill>
                          <a:schemeClr val="bg1"/>
                        </a:solidFill>
                        <a:latin typeface="Times New Roman"/>
                        <a:ea typeface="Times New Roman"/>
                        <a:cs typeface="Times New Roman"/>
                        <a:sym typeface="Times New Roman"/>
                      </a:endParaRPr>
                    </a:p>
                  </a:txBody>
                  <a:tcPr marL="91425" marR="91425" marT="91425" marB="91425" anchor="ctr"/>
                </a:tc>
                <a:tc>
                  <a:txBody>
                    <a:bodyPr/>
                    <a:lstStyle/>
                    <a:p>
                      <a:pPr marL="0" lvl="0" indent="0" algn="ctr" rtl="0">
                        <a:spcBef>
                          <a:spcPts val="0"/>
                        </a:spcBef>
                        <a:spcAft>
                          <a:spcPts val="0"/>
                        </a:spcAft>
                        <a:buNone/>
                      </a:pPr>
                      <a:r>
                        <a:rPr lang="en" sz="1200" b="1" dirty="0">
                          <a:solidFill>
                            <a:schemeClr val="bg1"/>
                          </a:solidFill>
                          <a:latin typeface="Times New Roman"/>
                          <a:ea typeface="Times New Roman"/>
                          <a:cs typeface="Times New Roman"/>
                          <a:sym typeface="Times New Roman"/>
                        </a:rPr>
                        <a:t>GCR 50</a:t>
                      </a:r>
                      <a:endParaRPr sz="1200" b="1" dirty="0">
                        <a:solidFill>
                          <a:schemeClr val="bg1"/>
                        </a:solidFill>
                        <a:latin typeface="Times New Roman"/>
                        <a:ea typeface="Times New Roman"/>
                        <a:cs typeface="Times New Roman"/>
                        <a:sym typeface="Times New Roman"/>
                      </a:endParaRPr>
                    </a:p>
                  </a:txBody>
                  <a:tcPr marL="91425" marR="91425" marT="91425" marB="91425" anchor="ctr"/>
                </a:tc>
                <a:tc>
                  <a:txBody>
                    <a:bodyPr/>
                    <a:lstStyle/>
                    <a:p>
                      <a:pPr marL="0" lvl="0" indent="0" algn="ctr" rtl="0">
                        <a:spcBef>
                          <a:spcPts val="0"/>
                        </a:spcBef>
                        <a:spcAft>
                          <a:spcPts val="0"/>
                        </a:spcAft>
                        <a:buNone/>
                      </a:pPr>
                      <a:r>
                        <a:rPr lang="en" sz="1200" b="1" dirty="0">
                          <a:solidFill>
                            <a:schemeClr val="bg1"/>
                          </a:solidFill>
                          <a:latin typeface="Times New Roman"/>
                          <a:ea typeface="Times New Roman"/>
                          <a:cs typeface="Times New Roman"/>
                          <a:sym typeface="Times New Roman"/>
                        </a:rPr>
                        <a:t>GCR 50.75</a:t>
                      </a:r>
                      <a:endParaRPr sz="1200" b="1" dirty="0">
                        <a:solidFill>
                          <a:schemeClr val="bg1"/>
                        </a:solidFill>
                        <a:latin typeface="Times New Roman"/>
                        <a:ea typeface="Times New Roman"/>
                        <a:cs typeface="Times New Roman"/>
                        <a:sym typeface="Times New Roman"/>
                      </a:endParaRPr>
                    </a:p>
                  </a:txBody>
                  <a:tcPr marL="91425" marR="91425" marT="91425" marB="91425" anchor="ctr"/>
                </a:tc>
                <a:tc>
                  <a:txBody>
                    <a:bodyPr/>
                    <a:lstStyle/>
                    <a:p>
                      <a:pPr marL="0" lvl="0" indent="0" algn="ctr" rtl="0">
                        <a:spcBef>
                          <a:spcPts val="0"/>
                        </a:spcBef>
                        <a:spcAft>
                          <a:spcPts val="0"/>
                        </a:spcAft>
                        <a:buNone/>
                      </a:pPr>
                      <a:r>
                        <a:rPr lang="en" sz="1200" b="1" dirty="0">
                          <a:solidFill>
                            <a:schemeClr val="bg1"/>
                          </a:solidFill>
                          <a:latin typeface="Times New Roman"/>
                          <a:ea typeface="Times New Roman"/>
                          <a:cs typeface="Times New Roman"/>
                          <a:sym typeface="Times New Roman"/>
                        </a:rPr>
                        <a:t>GCR 75</a:t>
                      </a:r>
                      <a:endParaRPr sz="1200" b="1" dirty="0">
                        <a:solidFill>
                          <a:schemeClr val="bg1"/>
                        </a:solidFill>
                        <a:latin typeface="Times New Roman"/>
                        <a:ea typeface="Times New Roman"/>
                        <a:cs typeface="Times New Roman"/>
                        <a:sym typeface="Times New Roman"/>
                      </a:endParaRPr>
                    </a:p>
                  </a:txBody>
                  <a:tcPr marL="91425" marR="91425" marT="91425" marB="91425" anchor="ctr"/>
                </a:tc>
                <a:extLst>
                  <a:ext uri="{0D108BD9-81ED-4DB2-BD59-A6C34878D82A}">
                    <a16:rowId xmlns:a16="http://schemas.microsoft.com/office/drawing/2014/main" val="10000"/>
                  </a:ext>
                </a:extLst>
              </a:tr>
            </a:tbl>
          </a:graphicData>
        </a:graphic>
      </p:graphicFrame>
      <p:sp>
        <p:nvSpPr>
          <p:cNvPr id="24" name="Google Shape;79;p14">
            <a:extLst>
              <a:ext uri="{FF2B5EF4-FFF2-40B4-BE49-F238E27FC236}">
                <a16:creationId xmlns:a16="http://schemas.microsoft.com/office/drawing/2014/main" id="{80776D84-2723-88F8-15C0-FCA396276B31}"/>
              </a:ext>
            </a:extLst>
          </p:cNvPr>
          <p:cNvSpPr txBox="1"/>
          <p:nvPr/>
        </p:nvSpPr>
        <p:spPr>
          <a:xfrm>
            <a:off x="8781536" y="4156325"/>
            <a:ext cx="2301795" cy="129263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“P” means “Permitted by Right”</a:t>
            </a:r>
            <a:endParaRPr sz="2400" dirty="0">
              <a:solidFill>
                <a:schemeClr val="dk1"/>
              </a:solidFill>
              <a:latin typeface="Old Standard TT"/>
              <a:ea typeface="Old Standard TT"/>
              <a:cs typeface="Old Standard TT"/>
              <a:sym typeface="Old Standard TT"/>
            </a:endParaRPr>
          </a:p>
        </p:txBody>
      </p:sp>
      <p:sp>
        <p:nvSpPr>
          <p:cNvPr id="26" name="Google Shape;81;p14">
            <a:extLst>
              <a:ext uri="{FF2B5EF4-FFF2-40B4-BE49-F238E27FC236}">
                <a16:creationId xmlns:a16="http://schemas.microsoft.com/office/drawing/2014/main" id="{A624885E-EEDE-B5A0-71AD-493B77509DCB}"/>
              </a:ext>
            </a:extLst>
          </p:cNvPr>
          <p:cNvSpPr txBox="1"/>
          <p:nvPr/>
        </p:nvSpPr>
        <p:spPr>
          <a:xfrm>
            <a:off x="613139" y="4904397"/>
            <a:ext cx="2672672" cy="923299"/>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“X” means </a:t>
            </a:r>
          </a:p>
          <a:p>
            <a:pPr marL="0" lvl="0" indent="0" algn="ctr" rtl="0">
              <a:spcBef>
                <a:spcPts val="0"/>
              </a:spcBef>
              <a:spcAft>
                <a:spcPts val="0"/>
              </a:spcAft>
              <a:buNone/>
            </a:pPr>
            <a:r>
              <a:rPr lang="en" sz="2400" dirty="0">
                <a:solidFill>
                  <a:schemeClr val="dk1"/>
                </a:solidFill>
                <a:latin typeface="Old Standard TT"/>
                <a:ea typeface="Old Standard TT"/>
                <a:cs typeface="Old Standard TT"/>
                <a:sym typeface="Old Standard TT"/>
              </a:rPr>
              <a:t>“Not Permitted”</a:t>
            </a:r>
            <a:endParaRPr sz="2400" dirty="0">
              <a:solidFill>
                <a:schemeClr val="dk1"/>
              </a:solidFill>
              <a:latin typeface="Old Standard TT"/>
              <a:ea typeface="Old Standard TT"/>
              <a:cs typeface="Old Standard TT"/>
              <a:sym typeface="Old Standard TT"/>
            </a:endParaRPr>
          </a:p>
        </p:txBody>
      </p:sp>
      <p:sp>
        <p:nvSpPr>
          <p:cNvPr id="39" name="Rectangle 38">
            <a:extLst>
              <a:ext uri="{FF2B5EF4-FFF2-40B4-BE49-F238E27FC236}">
                <a16:creationId xmlns:a16="http://schemas.microsoft.com/office/drawing/2014/main" id="{E866DF41-A7FD-0A23-3DF0-E9BF42F6D2E1}"/>
              </a:ext>
            </a:extLst>
          </p:cNvPr>
          <p:cNvSpPr/>
          <p:nvPr/>
        </p:nvSpPr>
        <p:spPr>
          <a:xfrm>
            <a:off x="0" y="6724650"/>
            <a:ext cx="12192000" cy="13335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A9E813C8-9DC0-5142-499E-CAE9BE84CAD1}"/>
              </a:ext>
            </a:extLst>
          </p:cNvPr>
          <p:cNvCxnSpPr>
            <a:cxnSpLocks/>
            <a:stCxn id="17" idx="3"/>
          </p:cNvCxnSpPr>
          <p:nvPr/>
        </p:nvCxnSpPr>
        <p:spPr>
          <a:xfrm flipV="1">
            <a:off x="3004457" y="1969691"/>
            <a:ext cx="497854" cy="744011"/>
          </a:xfrm>
          <a:prstGeom prst="straightConnector1">
            <a:avLst/>
          </a:prstGeom>
          <a:ln w="50800">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a:extLst>
              <a:ext uri="{FF2B5EF4-FFF2-40B4-BE49-F238E27FC236}">
                <a16:creationId xmlns:a16="http://schemas.microsoft.com/office/drawing/2014/main" id="{647135A9-3B6C-A417-D830-8B047977F4A4}"/>
              </a:ext>
            </a:extLst>
          </p:cNvPr>
          <p:cNvCxnSpPr>
            <a:cxnSpLocks/>
          </p:cNvCxnSpPr>
          <p:nvPr/>
        </p:nvCxnSpPr>
        <p:spPr>
          <a:xfrm flipV="1">
            <a:off x="2220686" y="2924480"/>
            <a:ext cx="1291775" cy="504520"/>
          </a:xfrm>
          <a:prstGeom prst="straightConnector1">
            <a:avLst/>
          </a:prstGeom>
          <a:ln w="50800">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CA1B4493-9459-0CF3-3875-4EDC64165C26}"/>
              </a:ext>
            </a:extLst>
          </p:cNvPr>
          <p:cNvCxnSpPr>
            <a:cxnSpLocks/>
          </p:cNvCxnSpPr>
          <p:nvPr/>
        </p:nvCxnSpPr>
        <p:spPr>
          <a:xfrm flipH="1">
            <a:off x="8102996" y="2776125"/>
            <a:ext cx="769699" cy="293900"/>
          </a:xfrm>
          <a:prstGeom prst="straightConnector1">
            <a:avLst/>
          </a:prstGeom>
          <a:ln w="50800">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a:extLst>
              <a:ext uri="{FF2B5EF4-FFF2-40B4-BE49-F238E27FC236}">
                <a16:creationId xmlns:a16="http://schemas.microsoft.com/office/drawing/2014/main" id="{4D704409-D8F6-03C5-825F-20FF11B1F0EB}"/>
              </a:ext>
            </a:extLst>
          </p:cNvPr>
          <p:cNvCxnSpPr>
            <a:cxnSpLocks/>
          </p:cNvCxnSpPr>
          <p:nvPr/>
        </p:nvCxnSpPr>
        <p:spPr>
          <a:xfrm flipH="1">
            <a:off x="7942793" y="4419375"/>
            <a:ext cx="1291642" cy="172692"/>
          </a:xfrm>
          <a:prstGeom prst="straightConnector1">
            <a:avLst/>
          </a:prstGeom>
          <a:ln w="50800">
            <a:tailEnd type="triangle"/>
          </a:ln>
        </p:spPr>
        <p:style>
          <a:lnRef idx="3">
            <a:schemeClr val="accent5"/>
          </a:lnRef>
          <a:fillRef idx="0">
            <a:schemeClr val="accent5"/>
          </a:fillRef>
          <a:effectRef idx="2">
            <a:schemeClr val="accent5"/>
          </a:effectRef>
          <a:fontRef idx="minor">
            <a:schemeClr val="tx1"/>
          </a:fontRef>
        </p:style>
      </p:cxnSp>
      <p:cxnSp>
        <p:nvCxnSpPr>
          <p:cNvPr id="37" name="Straight Connector 36">
            <a:extLst>
              <a:ext uri="{FF2B5EF4-FFF2-40B4-BE49-F238E27FC236}">
                <a16:creationId xmlns:a16="http://schemas.microsoft.com/office/drawing/2014/main" id="{4ACA9F53-6143-7EC3-ECD3-0B701771A628}"/>
              </a:ext>
            </a:extLst>
          </p:cNvPr>
          <p:cNvCxnSpPr>
            <a:cxnSpLocks/>
          </p:cNvCxnSpPr>
          <p:nvPr/>
        </p:nvCxnSpPr>
        <p:spPr>
          <a:xfrm flipH="1">
            <a:off x="5858587" y="1876471"/>
            <a:ext cx="13036" cy="4594016"/>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BBAE8436-A01E-BFA8-F0CB-9DD667C254DE}"/>
              </a:ext>
            </a:extLst>
          </p:cNvPr>
          <p:cNvCxnSpPr>
            <a:cxnSpLocks/>
          </p:cNvCxnSpPr>
          <p:nvPr/>
        </p:nvCxnSpPr>
        <p:spPr>
          <a:xfrm flipH="1">
            <a:off x="6452472" y="1855724"/>
            <a:ext cx="13036" cy="4594016"/>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83F8747D-1BD4-AB6B-5322-D61376789D6B}"/>
              </a:ext>
            </a:extLst>
          </p:cNvPr>
          <p:cNvCxnSpPr>
            <a:cxnSpLocks/>
          </p:cNvCxnSpPr>
          <p:nvPr/>
        </p:nvCxnSpPr>
        <p:spPr>
          <a:xfrm flipH="1">
            <a:off x="7054883" y="1848973"/>
            <a:ext cx="13036" cy="4594016"/>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F6D2E5A7-D684-1799-A765-9342D7DF59DA}"/>
              </a:ext>
            </a:extLst>
          </p:cNvPr>
          <p:cNvCxnSpPr>
            <a:cxnSpLocks/>
          </p:cNvCxnSpPr>
          <p:nvPr/>
        </p:nvCxnSpPr>
        <p:spPr>
          <a:xfrm flipH="1">
            <a:off x="7648768" y="1880214"/>
            <a:ext cx="13036" cy="459401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522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BD3D-7EBE-63F1-906D-B77E0699FE08}"/>
              </a:ext>
            </a:extLst>
          </p:cNvPr>
          <p:cNvSpPr>
            <a:spLocks noGrp="1"/>
          </p:cNvSpPr>
          <p:nvPr>
            <p:ph type="title"/>
          </p:nvPr>
        </p:nvSpPr>
        <p:spPr>
          <a:xfrm>
            <a:off x="594360" y="202400"/>
            <a:ext cx="10972800" cy="1033547"/>
          </a:xfrm>
        </p:spPr>
        <p:txBody>
          <a:bodyPr/>
          <a:lstStyle/>
          <a:p>
            <a:r>
              <a:rPr lang="en" sz="4000" b="0" dirty="0"/>
              <a:t>What are the Different Permit Requirements?</a:t>
            </a:r>
            <a:endParaRPr lang="en-US" sz="4000" b="0" dirty="0"/>
          </a:p>
        </p:txBody>
      </p:sp>
      <p:sp>
        <p:nvSpPr>
          <p:cNvPr id="4" name="Rectangle 3">
            <a:extLst>
              <a:ext uri="{FF2B5EF4-FFF2-40B4-BE49-F238E27FC236}">
                <a16:creationId xmlns:a16="http://schemas.microsoft.com/office/drawing/2014/main" id="{FAC8DC92-1C31-BBA8-466D-99B026EC7DDD}"/>
              </a:ext>
            </a:extLst>
          </p:cNvPr>
          <p:cNvSpPr/>
          <p:nvPr/>
        </p:nvSpPr>
        <p:spPr>
          <a:xfrm>
            <a:off x="0" y="6724650"/>
            <a:ext cx="12192000" cy="13335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D1802BB-470E-0EC8-8D35-627780995E89}"/>
              </a:ext>
            </a:extLst>
          </p:cNvPr>
          <p:cNvSpPr txBox="1"/>
          <p:nvPr/>
        </p:nvSpPr>
        <p:spPr>
          <a:xfrm>
            <a:off x="594360" y="2382581"/>
            <a:ext cx="10626090" cy="4050340"/>
          </a:xfrm>
          <a:prstGeom prst="rect">
            <a:avLst/>
          </a:prstGeom>
          <a:noFill/>
        </p:spPr>
        <p:txBody>
          <a:bodyPr wrap="square">
            <a:spAutoFit/>
          </a:bodyPr>
          <a:lstStyle/>
          <a:p>
            <a:pPr marL="420640" lvl="0" indent="-342900" algn="l" rtl="0">
              <a:lnSpc>
                <a:spcPct val="135000"/>
              </a:lnSpc>
              <a:spcBef>
                <a:spcPts val="0"/>
              </a:spcBef>
              <a:spcAft>
                <a:spcPts val="0"/>
              </a:spcAft>
              <a:buSzPts val="2376"/>
              <a:buFont typeface="Arial" panose="020B0604020202020204" pitchFamily="34" charset="0"/>
              <a:buChar char="•"/>
            </a:pPr>
            <a:r>
              <a:rPr lang="en-US" sz="2400" b="1" dirty="0">
                <a:solidFill>
                  <a:schemeClr val="bg1"/>
                </a:solidFill>
              </a:rPr>
              <a:t>By Right</a:t>
            </a:r>
          </a:p>
          <a:p>
            <a:pPr marL="933450" lvl="1" indent="-342900" algn="l" rtl="0">
              <a:spcBef>
                <a:spcPts val="0"/>
              </a:spcBef>
              <a:spcAft>
                <a:spcPts val="0"/>
              </a:spcAft>
              <a:buSzPts val="1500"/>
              <a:buFont typeface="Arial" panose="020B0604020202020204" pitchFamily="34" charset="0"/>
              <a:buChar char="•"/>
            </a:pPr>
            <a:r>
              <a:rPr lang="en-US" sz="2000" dirty="0">
                <a:solidFill>
                  <a:schemeClr val="bg1"/>
                </a:solidFill>
              </a:rPr>
              <a:t>Uses permitted by right and do not require review by either the City Planner or the Planning and Zoning Commission.</a:t>
            </a:r>
          </a:p>
          <a:p>
            <a:pPr marL="431800" lvl="0" indent="-342900" algn="l" rtl="0">
              <a:lnSpc>
                <a:spcPct val="135000"/>
              </a:lnSpc>
              <a:spcBef>
                <a:spcPts val="0"/>
              </a:spcBef>
              <a:spcAft>
                <a:spcPts val="0"/>
              </a:spcAft>
              <a:buSzPts val="2200"/>
              <a:buFont typeface="Arial" panose="020B0604020202020204" pitchFamily="34" charset="0"/>
              <a:buChar char="•"/>
            </a:pPr>
            <a:r>
              <a:rPr lang="en-US" sz="2400" b="1" dirty="0">
                <a:solidFill>
                  <a:schemeClr val="bg1"/>
                </a:solidFill>
              </a:rPr>
              <a:t>Site Plan</a:t>
            </a:r>
          </a:p>
          <a:p>
            <a:pPr marL="933450" lvl="1" indent="-342900">
              <a:buSzPts val="1500"/>
              <a:buFont typeface="Arial" panose="020B0604020202020204" pitchFamily="34" charset="0"/>
              <a:buChar char="•"/>
            </a:pPr>
            <a:r>
              <a:rPr lang="en-US" sz="2000" dirty="0">
                <a:solidFill>
                  <a:schemeClr val="bg1"/>
                </a:solidFill>
              </a:rPr>
              <a:t>A Site Plan requires an application, and a detailed survey that must be reviewed by the City Planner </a:t>
            </a:r>
            <a:r>
              <a:rPr lang="en-US" sz="2000" u="sng" dirty="0">
                <a:solidFill>
                  <a:schemeClr val="bg1"/>
                </a:solidFill>
              </a:rPr>
              <a:t>and</a:t>
            </a:r>
            <a:r>
              <a:rPr lang="en-US" sz="2000" dirty="0">
                <a:solidFill>
                  <a:schemeClr val="bg1"/>
                </a:solidFill>
              </a:rPr>
              <a:t> Planning and Zoning Commission and must be approved by the Planning and Zoning Commission.</a:t>
            </a:r>
          </a:p>
          <a:p>
            <a:pPr marL="420035" lvl="0" indent="-342900" algn="l" rtl="0">
              <a:lnSpc>
                <a:spcPct val="135000"/>
              </a:lnSpc>
              <a:spcBef>
                <a:spcPts val="0"/>
              </a:spcBef>
              <a:spcAft>
                <a:spcPts val="0"/>
              </a:spcAft>
              <a:buSzPts val="2385"/>
              <a:buFont typeface="Arial" panose="020B0604020202020204" pitchFamily="34" charset="0"/>
              <a:buChar char="•"/>
            </a:pPr>
            <a:r>
              <a:rPr lang="en-US" sz="2400" b="1" dirty="0">
                <a:solidFill>
                  <a:schemeClr val="bg1"/>
                </a:solidFill>
              </a:rPr>
              <a:t>Special Permit</a:t>
            </a:r>
          </a:p>
          <a:p>
            <a:pPr marL="933450" lvl="1" indent="-342900" algn="l" rtl="0">
              <a:spcBef>
                <a:spcPts val="0"/>
              </a:spcBef>
              <a:spcAft>
                <a:spcPts val="0"/>
              </a:spcAft>
              <a:buSzPts val="1500"/>
              <a:buFont typeface="Arial" panose="020B0604020202020204" pitchFamily="34" charset="0"/>
              <a:buChar char="•"/>
            </a:pPr>
            <a:r>
              <a:rPr lang="en-US" sz="2000" dirty="0">
                <a:solidFill>
                  <a:schemeClr val="bg1"/>
                </a:solidFill>
              </a:rPr>
              <a:t>A Special Permit is similar to Site Plan; it requires a detailed survey, an application, and must be approved by the Commission. It requires a detailed presentation and review of the scope of use(s) and a Public Hearing.</a:t>
            </a:r>
          </a:p>
        </p:txBody>
      </p:sp>
    </p:spTree>
    <p:extLst>
      <p:ext uri="{BB962C8B-B14F-4D97-AF65-F5344CB8AC3E}">
        <p14:creationId xmlns:p14="http://schemas.microsoft.com/office/powerpoint/2010/main" val="100475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1B12-C95B-7479-1BCD-AEF2D7A2C59F}"/>
              </a:ext>
            </a:extLst>
          </p:cNvPr>
          <p:cNvSpPr>
            <a:spLocks noGrp="1"/>
          </p:cNvSpPr>
          <p:nvPr>
            <p:ph type="title"/>
          </p:nvPr>
        </p:nvSpPr>
        <p:spPr>
          <a:xfrm>
            <a:off x="594360" y="704817"/>
            <a:ext cx="10972800" cy="645325"/>
          </a:xfrm>
        </p:spPr>
        <p:txBody>
          <a:bodyPr/>
          <a:lstStyle/>
          <a:p>
            <a:r>
              <a:rPr lang="en" dirty="0"/>
              <a:t>How did We Make the Table?</a:t>
            </a:r>
            <a:endParaRPr lang="en-US" dirty="0"/>
          </a:p>
        </p:txBody>
      </p:sp>
      <p:sp>
        <p:nvSpPr>
          <p:cNvPr id="4" name="Rectangle 3">
            <a:extLst>
              <a:ext uri="{FF2B5EF4-FFF2-40B4-BE49-F238E27FC236}">
                <a16:creationId xmlns:a16="http://schemas.microsoft.com/office/drawing/2014/main" id="{86BE9DF9-2CDB-EF5F-72F5-B011180B0897}"/>
              </a:ext>
            </a:extLst>
          </p:cNvPr>
          <p:cNvSpPr/>
          <p:nvPr/>
        </p:nvSpPr>
        <p:spPr>
          <a:xfrm>
            <a:off x="0" y="6724650"/>
            <a:ext cx="12192000" cy="13335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D4346F7-F899-E787-158E-D659094428C5}"/>
              </a:ext>
            </a:extLst>
          </p:cNvPr>
          <p:cNvSpPr txBox="1"/>
          <p:nvPr/>
        </p:nvSpPr>
        <p:spPr>
          <a:xfrm>
            <a:off x="594360" y="2276475"/>
            <a:ext cx="11092815" cy="3785652"/>
          </a:xfrm>
          <a:prstGeom prst="rect">
            <a:avLst/>
          </a:prstGeom>
          <a:noFill/>
        </p:spPr>
        <p:txBody>
          <a:bodyPr wrap="square" rtlCol="0">
            <a:spAutoFit/>
          </a:bodyPr>
          <a:lstStyle/>
          <a:p>
            <a:pPr marL="420640" indent="-342900">
              <a:buSzPts val="2376"/>
              <a:buFont typeface="Arial" panose="020B0604020202020204" pitchFamily="34" charset="0"/>
              <a:buChar char="•"/>
            </a:pPr>
            <a:r>
              <a:rPr lang="en-US" sz="2400" b="1" dirty="0">
                <a:solidFill>
                  <a:schemeClr val="bg1"/>
                </a:solidFill>
              </a:rPr>
              <a:t>Consideration of current, past, and possible uses, physical, site and form of the zone, and traffic &amp; parking constraints</a:t>
            </a:r>
          </a:p>
          <a:p>
            <a:pPr marL="400050" lvl="0" indent="-285750" algn="l" rtl="0">
              <a:lnSpc>
                <a:spcPct val="200000"/>
              </a:lnSpc>
              <a:spcBef>
                <a:spcPts val="0"/>
              </a:spcBef>
              <a:spcAft>
                <a:spcPts val="0"/>
              </a:spcAft>
              <a:buSzPts val="1800"/>
              <a:buFont typeface="Arial" panose="020B0604020202020204" pitchFamily="34" charset="0"/>
              <a:buChar char="•"/>
            </a:pPr>
            <a:r>
              <a:rPr lang="en-US" sz="2400" b="1" dirty="0">
                <a:solidFill>
                  <a:schemeClr val="bg1"/>
                </a:solidFill>
              </a:rPr>
              <a:t>Avoidance of Non-conformity</a:t>
            </a:r>
          </a:p>
          <a:p>
            <a:pPr marL="882650" lvl="1" indent="-285750" algn="l" rtl="0">
              <a:spcBef>
                <a:spcPts val="0"/>
              </a:spcBef>
              <a:spcAft>
                <a:spcPts val="0"/>
              </a:spcAft>
              <a:buSzPts val="1400"/>
              <a:buFont typeface="Arial" panose="020B0604020202020204" pitchFamily="34" charset="0"/>
              <a:buChar char="•"/>
            </a:pPr>
            <a:r>
              <a:rPr lang="en-US" sz="2000" dirty="0">
                <a:solidFill>
                  <a:schemeClr val="bg1"/>
                </a:solidFill>
              </a:rPr>
              <a:t>Vehicle Dealership</a:t>
            </a:r>
          </a:p>
          <a:p>
            <a:pPr marL="882650" lvl="1" indent="-285750" algn="l" rtl="0">
              <a:lnSpc>
                <a:spcPct val="200000"/>
              </a:lnSpc>
              <a:spcBef>
                <a:spcPts val="0"/>
              </a:spcBef>
              <a:spcAft>
                <a:spcPts val="0"/>
              </a:spcAft>
              <a:buSzPts val="1400"/>
              <a:buFont typeface="Arial" panose="020B0604020202020204" pitchFamily="34" charset="0"/>
              <a:buChar char="•"/>
            </a:pPr>
            <a:r>
              <a:rPr lang="en-US" sz="2000" dirty="0">
                <a:solidFill>
                  <a:schemeClr val="bg1"/>
                </a:solidFill>
              </a:rPr>
              <a:t>Light Manufacturing</a:t>
            </a:r>
          </a:p>
          <a:p>
            <a:pPr marL="400050" indent="-285750">
              <a:lnSpc>
                <a:spcPct val="200000"/>
              </a:lnSpc>
              <a:buSzPts val="1800"/>
              <a:buFont typeface="Arial" panose="020B0604020202020204" pitchFamily="34" charset="0"/>
              <a:buChar char="•"/>
            </a:pPr>
            <a:r>
              <a:rPr lang="en-US" sz="2400" b="1" dirty="0">
                <a:solidFill>
                  <a:schemeClr val="bg1"/>
                </a:solidFill>
              </a:rPr>
              <a:t>Promotion of consistency that works with the location</a:t>
            </a:r>
          </a:p>
          <a:p>
            <a:pPr marL="882650" lvl="1" indent="-285750" algn="l" rtl="0">
              <a:spcBef>
                <a:spcPts val="0"/>
              </a:spcBef>
              <a:spcAft>
                <a:spcPts val="0"/>
              </a:spcAft>
              <a:buSzPts val="1400"/>
              <a:buFont typeface="Arial" panose="020B0604020202020204" pitchFamily="34" charset="0"/>
              <a:buChar char="•"/>
            </a:pPr>
            <a:r>
              <a:rPr lang="en-US" sz="2000" dirty="0">
                <a:solidFill>
                  <a:schemeClr val="bg1"/>
                </a:solidFill>
              </a:rPr>
              <a:t>When we are talking about uses and when we are talking about footprint</a:t>
            </a:r>
          </a:p>
          <a:p>
            <a:endParaRPr lang="en-US" dirty="0"/>
          </a:p>
        </p:txBody>
      </p:sp>
    </p:spTree>
    <p:extLst>
      <p:ext uri="{BB962C8B-B14F-4D97-AF65-F5344CB8AC3E}">
        <p14:creationId xmlns:p14="http://schemas.microsoft.com/office/powerpoint/2010/main" val="96139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7093-F80A-AF15-7A26-FBC82FD444E3}"/>
              </a:ext>
            </a:extLst>
          </p:cNvPr>
          <p:cNvSpPr>
            <a:spLocks noGrp="1"/>
          </p:cNvSpPr>
          <p:nvPr>
            <p:ph type="title"/>
          </p:nvPr>
        </p:nvSpPr>
        <p:spPr>
          <a:xfrm>
            <a:off x="659130" y="173620"/>
            <a:ext cx="10873740" cy="935614"/>
          </a:xfrm>
        </p:spPr>
        <p:txBody>
          <a:bodyPr/>
          <a:lstStyle/>
          <a:p>
            <a:r>
              <a:rPr lang="en-US" dirty="0"/>
              <a:t>Parking and Transportation </a:t>
            </a:r>
          </a:p>
        </p:txBody>
      </p:sp>
      <p:sp>
        <p:nvSpPr>
          <p:cNvPr id="3" name="Content Placeholder 2">
            <a:extLst>
              <a:ext uri="{FF2B5EF4-FFF2-40B4-BE49-F238E27FC236}">
                <a16:creationId xmlns:a16="http://schemas.microsoft.com/office/drawing/2014/main" id="{F4CFC9D8-E007-9714-3042-85B851C8093B}"/>
              </a:ext>
            </a:extLst>
          </p:cNvPr>
          <p:cNvSpPr>
            <a:spLocks noGrp="1"/>
          </p:cNvSpPr>
          <p:nvPr>
            <p:ph sz="quarter" idx="13"/>
          </p:nvPr>
        </p:nvSpPr>
        <p:spPr>
          <a:xfrm>
            <a:off x="1585732" y="2237705"/>
            <a:ext cx="10009690" cy="2959327"/>
          </a:xfrm>
        </p:spPr>
        <p:txBody>
          <a:bodyPr>
            <a:normAutofit/>
          </a:bodyPr>
          <a:lstStyle/>
          <a:p>
            <a:pPr marL="0" indent="0">
              <a:spcAft>
                <a:spcPts val="600"/>
              </a:spcAft>
              <a:buNone/>
            </a:pPr>
            <a:r>
              <a:rPr lang="en-US" sz="3200" dirty="0"/>
              <a:t>New Section added for Parking and Loading (Section 7.2) specifically for GC and GCR for the following reasons:</a:t>
            </a:r>
          </a:p>
          <a:p>
            <a:pPr>
              <a:spcAft>
                <a:spcPts val="600"/>
              </a:spcAft>
            </a:pPr>
            <a:r>
              <a:rPr lang="en-US" sz="3200" dirty="0"/>
              <a:t>Simplifying the existing regulations</a:t>
            </a:r>
          </a:p>
          <a:p>
            <a:pPr>
              <a:spcAft>
                <a:spcPts val="600"/>
              </a:spcAft>
            </a:pPr>
            <a:r>
              <a:rPr lang="en-US" sz="3200" dirty="0"/>
              <a:t>Facilitating the goals of the Plan of Conservation </a:t>
            </a:r>
          </a:p>
          <a:p>
            <a:endParaRPr lang="en-US" dirty="0"/>
          </a:p>
        </p:txBody>
      </p:sp>
      <p:pic>
        <p:nvPicPr>
          <p:cNvPr id="5" name="Content Placeholder 4">
            <a:extLst>
              <a:ext uri="{FF2B5EF4-FFF2-40B4-BE49-F238E27FC236}">
                <a16:creationId xmlns:a16="http://schemas.microsoft.com/office/drawing/2014/main" id="{BD9B6F91-0B4F-701B-F468-37C956298CBE}"/>
              </a:ext>
            </a:extLst>
          </p:cNvPr>
          <p:cNvPicPr>
            <a:picLocks noChangeAspect="1"/>
          </p:cNvPicPr>
          <p:nvPr/>
        </p:nvPicPr>
        <p:blipFill>
          <a:blip r:embed="rId2"/>
          <a:stretch>
            <a:fillRect/>
          </a:stretch>
        </p:blipFill>
        <p:spPr>
          <a:xfrm>
            <a:off x="3626684" y="5430524"/>
            <a:ext cx="7702009" cy="791053"/>
          </a:xfrm>
          <a:prstGeom prst="rect">
            <a:avLst/>
          </a:prstGeom>
        </p:spPr>
      </p:pic>
    </p:spTree>
    <p:extLst>
      <p:ext uri="{BB962C8B-B14F-4D97-AF65-F5344CB8AC3E}">
        <p14:creationId xmlns:p14="http://schemas.microsoft.com/office/powerpoint/2010/main" val="38204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D5F6-DB34-819C-3184-340AB7A6594E}"/>
              </a:ext>
            </a:extLst>
          </p:cNvPr>
          <p:cNvSpPr>
            <a:spLocks noGrp="1"/>
          </p:cNvSpPr>
          <p:nvPr>
            <p:ph type="title"/>
          </p:nvPr>
        </p:nvSpPr>
        <p:spPr>
          <a:xfrm>
            <a:off x="594360" y="0"/>
            <a:ext cx="10873740" cy="1134320"/>
          </a:xfrm>
        </p:spPr>
        <p:txBody>
          <a:bodyPr/>
          <a:lstStyle/>
          <a:p>
            <a:r>
              <a:rPr lang="en-US" dirty="0"/>
              <a:t>Parking and Transportation (Sec 7.2)  </a:t>
            </a:r>
          </a:p>
        </p:txBody>
      </p:sp>
      <p:sp>
        <p:nvSpPr>
          <p:cNvPr id="3" name="Content Placeholder 2">
            <a:extLst>
              <a:ext uri="{FF2B5EF4-FFF2-40B4-BE49-F238E27FC236}">
                <a16:creationId xmlns:a16="http://schemas.microsoft.com/office/drawing/2014/main" id="{2E84E67A-B18E-657B-6FFA-0AC09B25A887}"/>
              </a:ext>
            </a:extLst>
          </p:cNvPr>
          <p:cNvSpPr>
            <a:spLocks noGrp="1"/>
          </p:cNvSpPr>
          <p:nvPr>
            <p:ph sz="quarter" idx="13"/>
          </p:nvPr>
        </p:nvSpPr>
        <p:spPr>
          <a:xfrm>
            <a:off x="2232212" y="2282007"/>
            <a:ext cx="9235888" cy="4037769"/>
          </a:xfrm>
        </p:spPr>
        <p:txBody>
          <a:bodyPr>
            <a:normAutofit fontScale="85000" lnSpcReduction="20000"/>
          </a:bodyPr>
          <a:lstStyle/>
          <a:p>
            <a:pPr marL="0" indent="0">
              <a:spcAft>
                <a:spcPts val="600"/>
              </a:spcAft>
              <a:buNone/>
            </a:pPr>
            <a:r>
              <a:rPr lang="en-US" sz="2800" dirty="0"/>
              <a:t>Section 7.2 supports the following in line with the POCD:</a:t>
            </a:r>
          </a:p>
          <a:p>
            <a:pPr>
              <a:spcAft>
                <a:spcPts val="600"/>
              </a:spcAft>
            </a:pPr>
            <a:r>
              <a:rPr lang="en-US" sz="2800" dirty="0"/>
              <a:t>Safe transportation </a:t>
            </a:r>
          </a:p>
          <a:p>
            <a:pPr>
              <a:spcAft>
                <a:spcPts val="600"/>
              </a:spcAft>
            </a:pPr>
            <a:r>
              <a:rPr lang="en-US" sz="2800" dirty="0"/>
              <a:t>Human-scale development </a:t>
            </a:r>
          </a:p>
          <a:p>
            <a:pPr>
              <a:spcAft>
                <a:spcPts val="600"/>
              </a:spcAft>
            </a:pPr>
            <a:r>
              <a:rPr lang="en-US" sz="2800" dirty="0"/>
              <a:t>Live-work-play development </a:t>
            </a:r>
          </a:p>
          <a:p>
            <a:pPr>
              <a:spcAft>
                <a:spcPts val="600"/>
              </a:spcAft>
            </a:pPr>
            <a:r>
              <a:rPr lang="en-US" sz="2800" dirty="0"/>
              <a:t>Mixed transportation mode choices</a:t>
            </a:r>
          </a:p>
          <a:p>
            <a:pPr lvl="1">
              <a:spcAft>
                <a:spcPts val="600"/>
              </a:spcAft>
            </a:pPr>
            <a:r>
              <a:rPr lang="en-US" sz="2800" dirty="0"/>
              <a:t>Including healthy, active transportation choices</a:t>
            </a:r>
          </a:p>
          <a:p>
            <a:pPr>
              <a:spcAft>
                <a:spcPts val="600"/>
              </a:spcAft>
            </a:pPr>
            <a:r>
              <a:rPr lang="en-US" sz="2800" dirty="0"/>
              <a:t>Protecting public and residential viewsheds</a:t>
            </a:r>
          </a:p>
          <a:p>
            <a:endParaRPr lang="en-US" dirty="0"/>
          </a:p>
        </p:txBody>
      </p:sp>
      <p:pic>
        <p:nvPicPr>
          <p:cNvPr id="6" name="Graphic 15" descr="Wheelchair with solid fill">
            <a:extLst>
              <a:ext uri="{FF2B5EF4-FFF2-40B4-BE49-F238E27FC236}">
                <a16:creationId xmlns:a16="http://schemas.microsoft.com/office/drawing/2014/main" id="{FB4729EA-4C90-A56D-13CB-D9295BC666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3700" y="300255"/>
            <a:ext cx="914400" cy="834065"/>
          </a:xfrm>
          <a:prstGeom prst="rect">
            <a:avLst/>
          </a:prstGeom>
        </p:spPr>
      </p:pic>
      <p:pic>
        <p:nvPicPr>
          <p:cNvPr id="7" name="Graphic 5" descr="Cycling outline">
            <a:extLst>
              <a:ext uri="{FF2B5EF4-FFF2-40B4-BE49-F238E27FC236}">
                <a16:creationId xmlns:a16="http://schemas.microsoft.com/office/drawing/2014/main" id="{03C10D70-4B47-CC17-B083-66D25818F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3700" y="1409994"/>
            <a:ext cx="914400" cy="834065"/>
          </a:xfrm>
          <a:prstGeom prst="rect">
            <a:avLst/>
          </a:prstGeom>
        </p:spPr>
      </p:pic>
      <p:pic>
        <p:nvPicPr>
          <p:cNvPr id="8" name="Graphic 7" descr="Bus with solid fill">
            <a:extLst>
              <a:ext uri="{FF2B5EF4-FFF2-40B4-BE49-F238E27FC236}">
                <a16:creationId xmlns:a16="http://schemas.microsoft.com/office/drawing/2014/main" id="{5F85C25D-94E2-99AF-E44F-6811D33F05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43637" y="2372241"/>
            <a:ext cx="914400" cy="834065"/>
          </a:xfrm>
          <a:prstGeom prst="rect">
            <a:avLst/>
          </a:prstGeom>
        </p:spPr>
      </p:pic>
      <p:pic>
        <p:nvPicPr>
          <p:cNvPr id="9" name="Graphic 9" descr="Walk with solid fill">
            <a:extLst>
              <a:ext uri="{FF2B5EF4-FFF2-40B4-BE49-F238E27FC236}">
                <a16:creationId xmlns:a16="http://schemas.microsoft.com/office/drawing/2014/main" id="{9031BAF6-6567-5F19-1DDA-5FDAB03B91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3637" y="3387928"/>
            <a:ext cx="914400" cy="834065"/>
          </a:xfrm>
          <a:prstGeom prst="rect">
            <a:avLst/>
          </a:prstGeom>
        </p:spPr>
      </p:pic>
      <p:pic>
        <p:nvPicPr>
          <p:cNvPr id="10" name="Graphic 13" descr="Car outline">
            <a:extLst>
              <a:ext uri="{FF2B5EF4-FFF2-40B4-BE49-F238E27FC236}">
                <a16:creationId xmlns:a16="http://schemas.microsoft.com/office/drawing/2014/main" id="{EEEF2C9D-5283-C094-4D61-5FAD017EF1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43637" y="4465743"/>
            <a:ext cx="914400" cy="834065"/>
          </a:xfrm>
          <a:prstGeom prst="rect">
            <a:avLst/>
          </a:prstGeom>
        </p:spPr>
      </p:pic>
    </p:spTree>
    <p:extLst>
      <p:ext uri="{BB962C8B-B14F-4D97-AF65-F5344CB8AC3E}">
        <p14:creationId xmlns:p14="http://schemas.microsoft.com/office/powerpoint/2010/main" val="61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A1B8E7-F5E6-A243-4284-F9C5D2C15DE5}"/>
              </a:ext>
            </a:extLst>
          </p:cNvPr>
          <p:cNvSpPr>
            <a:spLocks noGrp="1"/>
          </p:cNvSpPr>
          <p:nvPr/>
        </p:nvSpPr>
        <p:spPr>
          <a:xfrm>
            <a:off x="420947" y="79511"/>
            <a:ext cx="11037089" cy="1122211"/>
          </a:xfrm>
          <a:prstGeom prst="rect">
            <a:avLst/>
          </a:prstGeom>
        </p:spPr>
        <p:txBody>
          <a:bodyPr vert="horz" lIns="0" tIns="0" rIns="0" bIns="0" rtlCol="0" anchor="b" anchorCtr="0">
            <a:norm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Parking and Transportation (Sec 7.2)</a:t>
            </a:r>
          </a:p>
        </p:txBody>
      </p:sp>
      <p:pic>
        <p:nvPicPr>
          <p:cNvPr id="5" name="Graphic 2" descr="Cycling outline">
            <a:extLst>
              <a:ext uri="{FF2B5EF4-FFF2-40B4-BE49-F238E27FC236}">
                <a16:creationId xmlns:a16="http://schemas.microsoft.com/office/drawing/2014/main" id="{84C61E8C-0D35-E888-DE91-28C7D22DA8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3700" y="1484634"/>
            <a:ext cx="914400" cy="914400"/>
          </a:xfrm>
          <a:prstGeom prst="rect">
            <a:avLst/>
          </a:prstGeom>
        </p:spPr>
      </p:pic>
      <p:pic>
        <p:nvPicPr>
          <p:cNvPr id="6" name="Graphic 3" descr="Bus with solid fill">
            <a:extLst>
              <a:ext uri="{FF2B5EF4-FFF2-40B4-BE49-F238E27FC236}">
                <a16:creationId xmlns:a16="http://schemas.microsoft.com/office/drawing/2014/main" id="{9F3C6BA0-0038-0D40-1861-95930FA61E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43637" y="2446881"/>
            <a:ext cx="914400" cy="914400"/>
          </a:xfrm>
          <a:prstGeom prst="rect">
            <a:avLst/>
          </a:prstGeom>
        </p:spPr>
      </p:pic>
      <p:pic>
        <p:nvPicPr>
          <p:cNvPr id="7" name="Graphic 6" descr="Walk with solid fill">
            <a:extLst>
              <a:ext uri="{FF2B5EF4-FFF2-40B4-BE49-F238E27FC236}">
                <a16:creationId xmlns:a16="http://schemas.microsoft.com/office/drawing/2014/main" id="{4B8D0C2F-84EC-B5FA-8EBB-8EAB5CB8E2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43637" y="3462568"/>
            <a:ext cx="914400" cy="914400"/>
          </a:xfrm>
          <a:prstGeom prst="rect">
            <a:avLst/>
          </a:prstGeom>
        </p:spPr>
      </p:pic>
      <p:pic>
        <p:nvPicPr>
          <p:cNvPr id="8" name="Graphic 8" descr="Car outline">
            <a:extLst>
              <a:ext uri="{FF2B5EF4-FFF2-40B4-BE49-F238E27FC236}">
                <a16:creationId xmlns:a16="http://schemas.microsoft.com/office/drawing/2014/main" id="{B7FBFB3D-E792-5A44-D8A3-BBDA3BA7FE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3637" y="4497867"/>
            <a:ext cx="914400" cy="914400"/>
          </a:xfrm>
          <a:prstGeom prst="rect">
            <a:avLst/>
          </a:prstGeom>
        </p:spPr>
      </p:pic>
      <p:pic>
        <p:nvPicPr>
          <p:cNvPr id="9" name="Graphic 10" descr="Wheelchair with solid fill">
            <a:extLst>
              <a:ext uri="{FF2B5EF4-FFF2-40B4-BE49-F238E27FC236}">
                <a16:creationId xmlns:a16="http://schemas.microsoft.com/office/drawing/2014/main" id="{FA02CF48-94D2-AABA-CB64-AC00DEA4F1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43637" y="330609"/>
            <a:ext cx="914400" cy="914400"/>
          </a:xfrm>
          <a:prstGeom prst="rect">
            <a:avLst/>
          </a:prstGeom>
        </p:spPr>
      </p:pic>
      <p:sp>
        <p:nvSpPr>
          <p:cNvPr id="10" name="Content Placeholder 3">
            <a:extLst>
              <a:ext uri="{FF2B5EF4-FFF2-40B4-BE49-F238E27FC236}">
                <a16:creationId xmlns:a16="http://schemas.microsoft.com/office/drawing/2014/main" id="{04A0B5E2-404F-EB23-9780-21317180FE40}"/>
              </a:ext>
            </a:extLst>
          </p:cNvPr>
          <p:cNvSpPr>
            <a:spLocks noGrp="1"/>
          </p:cNvSpPr>
          <p:nvPr/>
        </p:nvSpPr>
        <p:spPr>
          <a:xfrm>
            <a:off x="1239774" y="2196208"/>
            <a:ext cx="4266431" cy="4238214"/>
          </a:xfrm>
          <a:prstGeom prst="rect">
            <a:avLst/>
          </a:prstGeom>
        </p:spPr>
        <p:txBody>
          <a:bodyPr vert="horz" lIns="0" tIns="228600" rIns="0" bIns="0" rtlCol="0">
            <a:normAutofit/>
          </a:bodyPr>
          <a:lstStyle>
            <a:lvl1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Updates to Current Code: </a:t>
            </a:r>
          </a:p>
          <a:p>
            <a:pPr>
              <a:lnSpc>
                <a:spcPct val="110000"/>
              </a:lnSpc>
            </a:pPr>
            <a:r>
              <a:rPr lang="en-US" dirty="0"/>
              <a:t>Maximum drive aisle widths, turning radiuses, and curb cuts</a:t>
            </a:r>
          </a:p>
          <a:p>
            <a:pPr>
              <a:lnSpc>
                <a:spcPct val="150000"/>
              </a:lnSpc>
            </a:pPr>
            <a:r>
              <a:rPr lang="en-US" dirty="0"/>
              <a:t>Parking location requirements</a:t>
            </a:r>
          </a:p>
          <a:p>
            <a:pPr>
              <a:lnSpc>
                <a:spcPct val="150000"/>
              </a:lnSpc>
            </a:pPr>
            <a:r>
              <a:rPr lang="en-US" dirty="0"/>
              <a:t>Shared Parking Factor </a:t>
            </a:r>
          </a:p>
          <a:p>
            <a:pPr>
              <a:lnSpc>
                <a:spcPct val="150000"/>
              </a:lnSpc>
            </a:pPr>
            <a:r>
              <a:rPr lang="en-US" dirty="0"/>
              <a:t>Buffer requirements</a:t>
            </a:r>
          </a:p>
          <a:p>
            <a:pPr>
              <a:lnSpc>
                <a:spcPct val="150000"/>
              </a:lnSpc>
            </a:pPr>
            <a:r>
              <a:rPr lang="en-US" dirty="0"/>
              <a:t>Bicycle parking accommodation </a:t>
            </a:r>
          </a:p>
          <a:p>
            <a:endParaRPr lang="en-US" sz="2800" dirty="0"/>
          </a:p>
          <a:p>
            <a:endParaRPr lang="en-US" sz="2800" dirty="0"/>
          </a:p>
        </p:txBody>
      </p:sp>
      <p:sp>
        <p:nvSpPr>
          <p:cNvPr id="11" name="Content Placeholder 3">
            <a:extLst>
              <a:ext uri="{FF2B5EF4-FFF2-40B4-BE49-F238E27FC236}">
                <a16:creationId xmlns:a16="http://schemas.microsoft.com/office/drawing/2014/main" id="{6A10370F-94D2-3EE4-991A-C2D22EFDBE73}"/>
              </a:ext>
            </a:extLst>
          </p:cNvPr>
          <p:cNvSpPr txBox="1">
            <a:spLocks/>
          </p:cNvSpPr>
          <p:nvPr/>
        </p:nvSpPr>
        <p:spPr>
          <a:xfrm>
            <a:off x="6277206" y="2185197"/>
            <a:ext cx="4266431" cy="4628715"/>
          </a:xfrm>
          <a:prstGeom prst="rect">
            <a:avLst/>
          </a:prstGeom>
        </p:spPr>
        <p:txBody>
          <a:bodyPr vert="horz" lIns="0" tIns="228600" rIns="0" bIns="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800"/>
              </a:spcBef>
            </a:pPr>
            <a:r>
              <a:rPr lang="en-US" sz="2200" b="1" dirty="0">
                <a:solidFill>
                  <a:schemeClr val="bg1"/>
                </a:solidFill>
              </a:rPr>
              <a:t>Goals: </a:t>
            </a:r>
          </a:p>
          <a:p>
            <a:pPr>
              <a:lnSpc>
                <a:spcPct val="150000"/>
              </a:lnSpc>
              <a:spcAft>
                <a:spcPts val="600"/>
              </a:spcAft>
              <a:buFont typeface="Wingdings" panose="05000000000000000000" pitchFamily="2" charset="2"/>
              <a:buChar char="v"/>
            </a:pPr>
            <a:r>
              <a:rPr lang="en-US" sz="2000" dirty="0">
                <a:solidFill>
                  <a:schemeClr val="bg1"/>
                </a:solidFill>
              </a:rPr>
              <a:t>Safe transportation </a:t>
            </a:r>
          </a:p>
          <a:p>
            <a:pPr>
              <a:lnSpc>
                <a:spcPct val="150000"/>
              </a:lnSpc>
              <a:spcAft>
                <a:spcPts val="600"/>
              </a:spcAft>
              <a:buFont typeface="Wingdings" panose="05000000000000000000" pitchFamily="2" charset="2"/>
              <a:buChar char="v"/>
            </a:pPr>
            <a:r>
              <a:rPr lang="en-US" sz="2000" dirty="0">
                <a:solidFill>
                  <a:schemeClr val="bg1"/>
                </a:solidFill>
              </a:rPr>
              <a:t>Human-scale development </a:t>
            </a:r>
          </a:p>
          <a:p>
            <a:pPr>
              <a:lnSpc>
                <a:spcPct val="150000"/>
              </a:lnSpc>
              <a:spcAft>
                <a:spcPts val="600"/>
              </a:spcAft>
              <a:buFont typeface="Wingdings" panose="05000000000000000000" pitchFamily="2" charset="2"/>
              <a:buChar char="v"/>
            </a:pPr>
            <a:r>
              <a:rPr lang="en-US" sz="2000" dirty="0">
                <a:solidFill>
                  <a:schemeClr val="bg1"/>
                </a:solidFill>
              </a:rPr>
              <a:t>Live-work-play development (mixed-use) </a:t>
            </a:r>
          </a:p>
          <a:p>
            <a:pPr>
              <a:lnSpc>
                <a:spcPct val="150000"/>
              </a:lnSpc>
              <a:spcAft>
                <a:spcPts val="600"/>
              </a:spcAft>
              <a:buFont typeface="Wingdings" panose="05000000000000000000" pitchFamily="2" charset="2"/>
              <a:buChar char="v"/>
            </a:pPr>
            <a:r>
              <a:rPr lang="en-US" sz="2000" dirty="0">
                <a:solidFill>
                  <a:schemeClr val="bg1"/>
                </a:solidFill>
              </a:rPr>
              <a:t>Mixed transportation mode choices</a:t>
            </a:r>
          </a:p>
          <a:p>
            <a:pPr lvl="1">
              <a:lnSpc>
                <a:spcPct val="150000"/>
              </a:lnSpc>
              <a:spcAft>
                <a:spcPts val="600"/>
              </a:spcAft>
              <a:buFont typeface="Wingdings" panose="05000000000000000000" pitchFamily="2" charset="2"/>
              <a:buChar char="v"/>
            </a:pPr>
            <a:r>
              <a:rPr lang="en-US" sz="2000" dirty="0">
                <a:solidFill>
                  <a:schemeClr val="bg1"/>
                </a:solidFill>
              </a:rPr>
              <a:t>Including healthy, active transportation choices</a:t>
            </a:r>
          </a:p>
          <a:p>
            <a:pPr>
              <a:lnSpc>
                <a:spcPct val="150000"/>
              </a:lnSpc>
              <a:spcAft>
                <a:spcPts val="600"/>
              </a:spcAft>
              <a:buFont typeface="Wingdings" panose="05000000000000000000" pitchFamily="2" charset="2"/>
              <a:buChar char="v"/>
            </a:pPr>
            <a:r>
              <a:rPr lang="en-US" sz="2000" dirty="0">
                <a:solidFill>
                  <a:schemeClr val="bg1"/>
                </a:solidFill>
              </a:rPr>
              <a:t>Protecting public and residential viewsheds</a:t>
            </a:r>
          </a:p>
        </p:txBody>
      </p:sp>
      <p:cxnSp>
        <p:nvCxnSpPr>
          <p:cNvPr id="16" name="Straight Arrow Connector 15">
            <a:extLst>
              <a:ext uri="{FF2B5EF4-FFF2-40B4-BE49-F238E27FC236}">
                <a16:creationId xmlns:a16="http://schemas.microsoft.com/office/drawing/2014/main" id="{C2E7C814-7FAF-F0A2-2B41-6050CD0DF4E0}"/>
              </a:ext>
            </a:extLst>
          </p:cNvPr>
          <p:cNvCxnSpPr/>
          <p:nvPr/>
        </p:nvCxnSpPr>
        <p:spPr>
          <a:xfrm flipV="1">
            <a:off x="4456253" y="2945089"/>
            <a:ext cx="1810890" cy="4839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520A30D4-1EFB-1802-79E5-1F334835B3FC}"/>
              </a:ext>
            </a:extLst>
          </p:cNvPr>
          <p:cNvCxnSpPr/>
          <p:nvPr/>
        </p:nvCxnSpPr>
        <p:spPr>
          <a:xfrm>
            <a:off x="4456253" y="3429000"/>
            <a:ext cx="18108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F49C9BFF-FC7E-3ACF-5409-218EAC83C7D1}"/>
              </a:ext>
            </a:extLst>
          </p:cNvPr>
          <p:cNvCxnSpPr/>
          <p:nvPr/>
        </p:nvCxnSpPr>
        <p:spPr>
          <a:xfrm flipV="1">
            <a:off x="4780344" y="3553428"/>
            <a:ext cx="1496862" cy="5440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41CC2772-6C32-6CD5-91A1-C03F5B8E1F23}"/>
              </a:ext>
            </a:extLst>
          </p:cNvPr>
          <p:cNvCxnSpPr/>
          <p:nvPr/>
        </p:nvCxnSpPr>
        <p:spPr>
          <a:xfrm>
            <a:off x="4780344" y="4097438"/>
            <a:ext cx="1486799" cy="17174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2FB5D3D8-503D-1320-229C-96EBBF7DE100}"/>
              </a:ext>
            </a:extLst>
          </p:cNvPr>
          <p:cNvCxnSpPr/>
          <p:nvPr/>
        </p:nvCxnSpPr>
        <p:spPr>
          <a:xfrm flipV="1">
            <a:off x="3958542" y="4008623"/>
            <a:ext cx="2308601" cy="7601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85A0CE76-70CE-AD0C-EDF9-B90DB70FFCB8}"/>
              </a:ext>
            </a:extLst>
          </p:cNvPr>
          <p:cNvCxnSpPr/>
          <p:nvPr/>
        </p:nvCxnSpPr>
        <p:spPr>
          <a:xfrm>
            <a:off x="3750197" y="5463251"/>
            <a:ext cx="2516946" cy="4745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47AB38AC-2867-20C1-8C57-3C0CB174EEEE}"/>
              </a:ext>
            </a:extLst>
          </p:cNvPr>
          <p:cNvCxnSpPr>
            <a:cxnSpLocks/>
            <a:endCxn id="11" idx="1"/>
          </p:cNvCxnSpPr>
          <p:nvPr/>
        </p:nvCxnSpPr>
        <p:spPr>
          <a:xfrm flipV="1">
            <a:off x="5008670" y="4499555"/>
            <a:ext cx="1268536" cy="16893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532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221-5F00-9EAB-93C4-1DAE7AAC2E21}"/>
              </a:ext>
            </a:extLst>
          </p:cNvPr>
          <p:cNvSpPr>
            <a:spLocks noGrp="1"/>
          </p:cNvSpPr>
          <p:nvPr>
            <p:ph type="title"/>
          </p:nvPr>
        </p:nvSpPr>
        <p:spPr>
          <a:xfrm>
            <a:off x="594359" y="113574"/>
            <a:ext cx="10873740" cy="1012395"/>
          </a:xfrm>
        </p:spPr>
        <p:txBody>
          <a:bodyPr/>
          <a:lstStyle/>
          <a:p>
            <a:r>
              <a:rPr lang="en-US" sz="4000" dirty="0"/>
              <a:t>Shared Parking Factor* – CT Best Practice</a:t>
            </a:r>
          </a:p>
        </p:txBody>
      </p:sp>
      <p:sp>
        <p:nvSpPr>
          <p:cNvPr id="25" name="TextBox 24">
            <a:extLst>
              <a:ext uri="{FF2B5EF4-FFF2-40B4-BE49-F238E27FC236}">
                <a16:creationId xmlns:a16="http://schemas.microsoft.com/office/drawing/2014/main" id="{C8EB3555-E17C-EA82-30C1-6C029CF6E687}"/>
              </a:ext>
            </a:extLst>
          </p:cNvPr>
          <p:cNvSpPr txBox="1"/>
          <p:nvPr/>
        </p:nvSpPr>
        <p:spPr>
          <a:xfrm>
            <a:off x="2939970" y="1125969"/>
            <a:ext cx="8528129" cy="523220"/>
          </a:xfrm>
          <a:prstGeom prst="rect">
            <a:avLst/>
          </a:prstGeom>
          <a:noFill/>
        </p:spPr>
        <p:txBody>
          <a:bodyPr wrap="square">
            <a:spAutoFit/>
          </a:bodyPr>
          <a:lstStyle/>
          <a:p>
            <a:pPr algn="l"/>
            <a:r>
              <a:rPr lang="en-US" sz="1400" dirty="0">
                <a:solidFill>
                  <a:schemeClr val="bg1"/>
                </a:solidFill>
              </a:rPr>
              <a:t>*</a:t>
            </a:r>
            <a:r>
              <a:rPr lang="en-US" sz="1400" b="0" i="1" dirty="0">
                <a:solidFill>
                  <a:srgbClr val="222222"/>
                </a:solidFill>
                <a:effectLst/>
                <a:latin typeface="Arial" panose="020B0604020202020204" pitchFamily="34" charset="0"/>
              </a:rPr>
              <a:t>The images and diagrams appearing in </a:t>
            </a:r>
            <a:r>
              <a:rPr lang="en-US" sz="1400" b="0" i="1" dirty="0" err="1">
                <a:solidFill>
                  <a:srgbClr val="222222"/>
                </a:solidFill>
                <a:effectLst/>
                <a:latin typeface="Arial" panose="020B0604020202020204" pitchFamily="34" charset="0"/>
              </a:rPr>
              <a:t>SmartCode</a:t>
            </a:r>
            <a:r>
              <a:rPr lang="en-US" sz="1400" b="0" i="1" dirty="0">
                <a:solidFill>
                  <a:srgbClr val="222222"/>
                </a:solidFill>
                <a:effectLst/>
                <a:latin typeface="Arial" panose="020B0604020202020204" pitchFamily="34" charset="0"/>
              </a:rPr>
              <a:t> Version 9.2 are the property of Duany Plater-</a:t>
            </a:r>
            <a:r>
              <a:rPr lang="en-US" sz="1400" b="0" i="1" dirty="0" err="1">
                <a:solidFill>
                  <a:srgbClr val="222222"/>
                </a:solidFill>
                <a:effectLst/>
                <a:latin typeface="Arial" panose="020B0604020202020204" pitchFamily="34" charset="0"/>
              </a:rPr>
              <a:t>Zyberk</a:t>
            </a:r>
            <a:r>
              <a:rPr lang="en-US" sz="1400" b="0" i="1" dirty="0">
                <a:solidFill>
                  <a:srgbClr val="222222"/>
                </a:solidFill>
                <a:effectLst/>
                <a:latin typeface="Arial" panose="020B0604020202020204" pitchFamily="34" charset="0"/>
              </a:rPr>
              <a:t> &amp; Company (DPZ). Their reproduction and use is freely permitted.</a:t>
            </a:r>
            <a:endParaRPr lang="en-US" sz="1400" b="0" i="0" dirty="0">
              <a:solidFill>
                <a:srgbClr val="222222"/>
              </a:solidFill>
              <a:effectLst/>
              <a:latin typeface="Arial" panose="020B0604020202020204" pitchFamily="34" charset="0"/>
            </a:endParaRPr>
          </a:p>
        </p:txBody>
      </p:sp>
      <p:pic>
        <p:nvPicPr>
          <p:cNvPr id="30" name="Content Placeholder 7">
            <a:extLst>
              <a:ext uri="{FF2B5EF4-FFF2-40B4-BE49-F238E27FC236}">
                <a16:creationId xmlns:a16="http://schemas.microsoft.com/office/drawing/2014/main" id="{10292C8D-8EFD-E041-51FF-963FD6790ED0}"/>
              </a:ext>
            </a:extLst>
          </p:cNvPr>
          <p:cNvPicPr>
            <a:picLocks noGrp="1" noChangeAspect="1"/>
          </p:cNvPicPr>
          <p:nvPr>
            <p:ph sz="quarter" idx="13"/>
          </p:nvPr>
        </p:nvPicPr>
        <p:blipFill>
          <a:blip r:embed="rId3"/>
          <a:stretch>
            <a:fillRect/>
          </a:stretch>
        </p:blipFill>
        <p:spPr>
          <a:xfrm>
            <a:off x="422691" y="4269102"/>
            <a:ext cx="3545598" cy="2396745"/>
          </a:xfrm>
          <a:prstGeom prst="rect">
            <a:avLst/>
          </a:prstGeom>
        </p:spPr>
      </p:pic>
      <p:sp>
        <p:nvSpPr>
          <p:cNvPr id="31" name="Content Placeholder 3">
            <a:extLst>
              <a:ext uri="{FF2B5EF4-FFF2-40B4-BE49-F238E27FC236}">
                <a16:creationId xmlns:a16="http://schemas.microsoft.com/office/drawing/2014/main" id="{A8033069-9231-582D-C1BE-D91171644CE0}"/>
              </a:ext>
            </a:extLst>
          </p:cNvPr>
          <p:cNvSpPr txBox="1">
            <a:spLocks/>
          </p:cNvSpPr>
          <p:nvPr/>
        </p:nvSpPr>
        <p:spPr>
          <a:xfrm>
            <a:off x="591623" y="2264005"/>
            <a:ext cx="11008755" cy="2005097"/>
          </a:xfrm>
          <a:prstGeom prst="rect">
            <a:avLst/>
          </a:prstGeom>
        </p:spPr>
        <p:txBody>
          <a:bodyPr vert="horz" lIns="0" tIns="22860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3225" lvl="1" indent="-285750">
              <a:lnSpc>
                <a:spcPct val="200000"/>
              </a:lnSpc>
              <a:buFont typeface="Arial" panose="020B0604020202020204" pitchFamily="34" charset="0"/>
              <a:buChar char="•"/>
            </a:pPr>
            <a:r>
              <a:rPr lang="en-US" sz="2000" dirty="0">
                <a:solidFill>
                  <a:schemeClr val="bg1"/>
                </a:solidFill>
              </a:rPr>
              <a:t>Dentist Office (1,000 sf): 	</a:t>
            </a:r>
            <a:r>
              <a:rPr lang="en-US" sz="2000" u="sng" dirty="0">
                <a:solidFill>
                  <a:schemeClr val="bg1"/>
                </a:solidFill>
              </a:rPr>
              <a:t>2 parking spaces required</a:t>
            </a:r>
            <a:endParaRPr lang="en-US" sz="2000" dirty="0">
              <a:solidFill>
                <a:schemeClr val="bg1"/>
              </a:solidFill>
            </a:endParaRPr>
          </a:p>
          <a:p>
            <a:pPr marL="403225" lvl="1" indent="-285750">
              <a:lnSpc>
                <a:spcPct val="200000"/>
              </a:lnSpc>
              <a:buFont typeface="Arial" panose="020B0604020202020204" pitchFamily="34" charset="0"/>
              <a:buChar char="•"/>
              <a:tabLst>
                <a:tab pos="4514850" algn="l"/>
              </a:tabLst>
            </a:pPr>
            <a:r>
              <a:rPr lang="en-US" sz="2000" dirty="0">
                <a:solidFill>
                  <a:schemeClr val="bg1"/>
                </a:solidFill>
              </a:rPr>
              <a:t>Restaurant (2,750 sf):              </a:t>
            </a:r>
            <a:r>
              <a:rPr lang="en-US" sz="2000" u="sng" dirty="0">
                <a:solidFill>
                  <a:schemeClr val="bg1"/>
                </a:solidFill>
              </a:rPr>
              <a:t>8.25 </a:t>
            </a:r>
            <a:r>
              <a:rPr lang="en-US" sz="2000" dirty="0">
                <a:solidFill>
                  <a:schemeClr val="bg1"/>
                </a:solidFill>
                <a:sym typeface="Wingdings" panose="05000000000000000000" pitchFamily="2" charset="2"/>
              </a:rPr>
              <a:t></a:t>
            </a:r>
            <a:r>
              <a:rPr lang="en-US" sz="2000" u="sng" dirty="0">
                <a:solidFill>
                  <a:schemeClr val="bg1"/>
                </a:solidFill>
              </a:rPr>
              <a:t> 8 parking spaces </a:t>
            </a:r>
            <a:r>
              <a:rPr lang="en-US" sz="2000" dirty="0">
                <a:solidFill>
                  <a:schemeClr val="bg1"/>
                </a:solidFill>
              </a:rPr>
              <a:t>required</a:t>
            </a:r>
          </a:p>
          <a:p>
            <a:pPr marL="117475" lvl="1" indent="0">
              <a:lnSpc>
                <a:spcPct val="200000"/>
              </a:lnSpc>
              <a:buNone/>
              <a:tabLst>
                <a:tab pos="3657600" algn="l"/>
                <a:tab pos="4514850" algn="l"/>
              </a:tabLst>
            </a:pPr>
            <a:r>
              <a:rPr lang="en-US" sz="2000" b="1" dirty="0">
                <a:solidFill>
                  <a:schemeClr val="bg1"/>
                </a:solidFill>
              </a:rPr>
              <a:t> 	10 parking spaces TOTAL </a:t>
            </a:r>
            <a:r>
              <a:rPr lang="en-US" sz="2000" b="1" u="sng" dirty="0">
                <a:solidFill>
                  <a:schemeClr val="bg1"/>
                </a:solidFill>
              </a:rPr>
              <a:t>before shared parking factor is applied</a:t>
            </a:r>
          </a:p>
          <a:p>
            <a:endParaRPr lang="en-US" sz="1800" dirty="0"/>
          </a:p>
        </p:txBody>
      </p:sp>
      <p:pic>
        <p:nvPicPr>
          <p:cNvPr id="32" name="Picture 31">
            <a:extLst>
              <a:ext uri="{FF2B5EF4-FFF2-40B4-BE49-F238E27FC236}">
                <a16:creationId xmlns:a16="http://schemas.microsoft.com/office/drawing/2014/main" id="{242AC5FD-71E2-84CD-D479-2CAA6B70A15B}"/>
              </a:ext>
            </a:extLst>
          </p:cNvPr>
          <p:cNvPicPr>
            <a:picLocks noChangeAspect="1"/>
          </p:cNvPicPr>
          <p:nvPr/>
        </p:nvPicPr>
        <p:blipFill>
          <a:blip r:embed="rId4"/>
          <a:srcRect l="5527" t="10629" b="1"/>
          <a:stretch/>
        </p:blipFill>
        <p:spPr>
          <a:xfrm>
            <a:off x="7989860" y="2264005"/>
            <a:ext cx="3901198" cy="584774"/>
          </a:xfrm>
          <a:prstGeom prst="rect">
            <a:avLst/>
          </a:prstGeom>
          <a:ln>
            <a:noFill/>
          </a:ln>
          <a:effectLst>
            <a:outerShdw blurRad="292100" dist="139700" dir="2700000" algn="tl" rotWithShape="0">
              <a:srgbClr val="333333">
                <a:alpha val="65000"/>
              </a:srgbClr>
            </a:outerShdw>
          </a:effectLst>
        </p:spPr>
      </p:pic>
      <p:sp>
        <p:nvSpPr>
          <p:cNvPr id="33" name="TextBox 8">
            <a:extLst>
              <a:ext uri="{FF2B5EF4-FFF2-40B4-BE49-F238E27FC236}">
                <a16:creationId xmlns:a16="http://schemas.microsoft.com/office/drawing/2014/main" id="{AC69F54B-BA81-3825-ED26-1B104CB0AC95}"/>
              </a:ext>
            </a:extLst>
          </p:cNvPr>
          <p:cNvSpPr txBox="1"/>
          <p:nvPr/>
        </p:nvSpPr>
        <p:spPr>
          <a:xfrm>
            <a:off x="4343672" y="4593995"/>
            <a:ext cx="7632089" cy="20313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Shared Parking Factor (See green box table): 1.2</a:t>
            </a:r>
          </a:p>
          <a:p>
            <a:endParaRPr lang="en-US" dirty="0">
              <a:solidFill>
                <a:schemeClr val="bg1"/>
              </a:solidFill>
            </a:endParaRPr>
          </a:p>
          <a:p>
            <a:r>
              <a:rPr lang="en-US" dirty="0">
                <a:solidFill>
                  <a:schemeClr val="bg1"/>
                </a:solidFill>
              </a:rPr>
              <a:t>Total spaces required:	10 / 1.2 = 8.3 </a:t>
            </a:r>
            <a:r>
              <a:rPr lang="en-US" dirty="0">
                <a:solidFill>
                  <a:schemeClr val="bg1"/>
                </a:solidFill>
                <a:sym typeface="Wingdings" panose="05000000000000000000" pitchFamily="2" charset="2"/>
              </a:rPr>
              <a:t></a:t>
            </a:r>
            <a:r>
              <a:rPr lang="en-US" b="1" dirty="0">
                <a:solidFill>
                  <a:schemeClr val="bg1"/>
                </a:solidFill>
                <a:sym typeface="Wingdings" panose="05000000000000000000" pitchFamily="2" charset="2"/>
              </a:rPr>
              <a:t> 8 motor vehicle spaces</a:t>
            </a:r>
          </a:p>
          <a:p>
            <a:endParaRPr lang="en-US" dirty="0">
              <a:solidFill>
                <a:schemeClr val="bg1"/>
              </a:solidFill>
              <a:sym typeface="Wingdings" panose="05000000000000000000" pitchFamily="2" charset="2"/>
            </a:endParaRPr>
          </a:p>
          <a:p>
            <a:r>
              <a:rPr lang="en-US" b="1" dirty="0">
                <a:solidFill>
                  <a:schemeClr val="bg1"/>
                </a:solidFill>
                <a:sym typeface="Wingdings" panose="05000000000000000000" pitchFamily="2" charset="2"/>
              </a:rPr>
              <a:t>20% reduction</a:t>
            </a:r>
          </a:p>
          <a:p>
            <a:endParaRPr lang="en-US" dirty="0">
              <a:solidFill>
                <a:schemeClr val="bg1"/>
              </a:solidFill>
              <a:sym typeface="Wingdings" panose="05000000000000000000" pitchFamily="2" charset="2"/>
            </a:endParaRPr>
          </a:p>
          <a:p>
            <a:r>
              <a:rPr lang="en-US" dirty="0">
                <a:solidFill>
                  <a:schemeClr val="bg1"/>
                </a:solidFill>
                <a:sym typeface="Wingdings" panose="05000000000000000000" pitchFamily="2" charset="2"/>
              </a:rPr>
              <a:t>Bicycle Parking Requirements: </a:t>
            </a:r>
            <a:r>
              <a:rPr lang="en-US" dirty="0">
                <a:solidFill>
                  <a:schemeClr val="bg1"/>
                </a:solidFill>
              </a:rPr>
              <a:t>	 8/ 10 =  0.8 </a:t>
            </a:r>
            <a:r>
              <a:rPr lang="en-US" dirty="0">
                <a:solidFill>
                  <a:schemeClr val="bg1"/>
                </a:solidFill>
                <a:sym typeface="Wingdings" panose="05000000000000000000" pitchFamily="2" charset="2"/>
              </a:rPr>
              <a:t>   </a:t>
            </a:r>
            <a:r>
              <a:rPr lang="en-US" b="1" dirty="0">
                <a:solidFill>
                  <a:schemeClr val="bg1"/>
                </a:solidFill>
                <a:sym typeface="Wingdings" panose="05000000000000000000" pitchFamily="2" charset="2"/>
              </a:rPr>
              <a:t>1 bicycle space</a:t>
            </a:r>
            <a:endParaRPr lang="en-US" b="1" dirty="0">
              <a:solidFill>
                <a:schemeClr val="bg1"/>
              </a:solidFill>
            </a:endParaRPr>
          </a:p>
        </p:txBody>
      </p:sp>
      <p:sp>
        <p:nvSpPr>
          <p:cNvPr id="6" name="Diamond 5">
            <a:extLst>
              <a:ext uri="{FF2B5EF4-FFF2-40B4-BE49-F238E27FC236}">
                <a16:creationId xmlns:a16="http://schemas.microsoft.com/office/drawing/2014/main" id="{95917DBB-FC24-3FEB-B48C-2E2BE4C8E405}"/>
              </a:ext>
            </a:extLst>
          </p:cNvPr>
          <p:cNvSpPr/>
          <p:nvPr/>
        </p:nvSpPr>
        <p:spPr>
          <a:xfrm>
            <a:off x="2084958" y="6153619"/>
            <a:ext cx="221063" cy="241160"/>
          </a:xfrm>
          <a:prstGeom prst="diamond">
            <a:avLst/>
          </a:prstGeom>
          <a:noFill/>
          <a:ln w="381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042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5B41-0F21-7C26-4453-587A01FDE2F3}"/>
              </a:ext>
            </a:extLst>
          </p:cNvPr>
          <p:cNvSpPr>
            <a:spLocks noGrp="1"/>
          </p:cNvSpPr>
          <p:nvPr>
            <p:ph type="title"/>
          </p:nvPr>
        </p:nvSpPr>
        <p:spPr/>
        <p:txBody>
          <a:bodyPr/>
          <a:lstStyle/>
          <a:p>
            <a:r>
              <a:rPr lang="en-US" dirty="0"/>
              <a:t>Continue to…</a:t>
            </a:r>
          </a:p>
        </p:txBody>
      </p:sp>
      <p:sp>
        <p:nvSpPr>
          <p:cNvPr id="3" name="Content Placeholder 2">
            <a:extLst>
              <a:ext uri="{FF2B5EF4-FFF2-40B4-BE49-F238E27FC236}">
                <a16:creationId xmlns:a16="http://schemas.microsoft.com/office/drawing/2014/main" id="{3C29E4AD-69D2-AE9F-D964-5A1985C363B2}"/>
              </a:ext>
            </a:extLst>
          </p:cNvPr>
          <p:cNvSpPr>
            <a:spLocks noGrp="1"/>
          </p:cNvSpPr>
          <p:nvPr>
            <p:ph sz="quarter" idx="13"/>
          </p:nvPr>
        </p:nvSpPr>
        <p:spPr>
          <a:xfrm>
            <a:off x="121920" y="2714441"/>
            <a:ext cx="3947160" cy="3597470"/>
          </a:xfrm>
        </p:spPr>
        <p:txBody>
          <a:bodyPr>
            <a:normAutofit fontScale="92500" lnSpcReduction="20000"/>
          </a:bodyPr>
          <a:lstStyle/>
          <a:p>
            <a:pPr>
              <a:lnSpc>
                <a:spcPct val="110000"/>
              </a:lnSpc>
            </a:pPr>
            <a:r>
              <a:rPr lang="en-US" b="1" u="sng" dirty="0"/>
              <a:t>Design a Physical Main Street Neighborhood</a:t>
            </a:r>
          </a:p>
          <a:p>
            <a:pPr marL="457200" indent="-457200">
              <a:buAutoNum type="arabicPeriod"/>
            </a:pPr>
            <a:r>
              <a:rPr lang="en-US" dirty="0"/>
              <a:t>Strengthen the vibrant mixed-use of the Thames Street Area.</a:t>
            </a:r>
          </a:p>
          <a:p>
            <a:pPr marL="457200" indent="-457200">
              <a:buAutoNum type="arabicPeriod"/>
            </a:pPr>
            <a:r>
              <a:rPr lang="en-US" dirty="0"/>
              <a:t>Maintain and enhance the “sense of place” along Thames Street including…design guidelines.</a:t>
            </a:r>
          </a:p>
          <a:p>
            <a:pPr marL="457200" indent="-457200">
              <a:buAutoNum type="arabicPeriod"/>
            </a:pPr>
            <a:r>
              <a:rPr lang="en-US" dirty="0"/>
              <a:t>Plan for the Thames Street area (including regionally supported redevelopment) to promote desired outcomes.</a:t>
            </a:r>
          </a:p>
        </p:txBody>
      </p:sp>
      <p:sp>
        <p:nvSpPr>
          <p:cNvPr id="4" name="Content Placeholder 3">
            <a:extLst>
              <a:ext uri="{FF2B5EF4-FFF2-40B4-BE49-F238E27FC236}">
                <a16:creationId xmlns:a16="http://schemas.microsoft.com/office/drawing/2014/main" id="{6DE23027-500F-657D-3F8D-2FB4756370CC}"/>
              </a:ext>
            </a:extLst>
          </p:cNvPr>
          <p:cNvSpPr>
            <a:spLocks noGrp="1"/>
          </p:cNvSpPr>
          <p:nvPr>
            <p:ph sz="quarter" idx="14"/>
          </p:nvPr>
        </p:nvSpPr>
        <p:spPr>
          <a:xfrm>
            <a:off x="4069080" y="1943957"/>
            <a:ext cx="3947160" cy="3597470"/>
          </a:xfrm>
        </p:spPr>
        <p:txBody>
          <a:bodyPr>
            <a:normAutofit/>
          </a:bodyPr>
          <a:lstStyle/>
          <a:p>
            <a:pPr marL="0" indent="0">
              <a:buNone/>
            </a:pPr>
            <a:r>
              <a:rPr lang="en-US" sz="1900" b="1" u="sng" dirty="0"/>
              <a:t>Private Investment / Development</a:t>
            </a:r>
          </a:p>
          <a:p>
            <a:pPr marL="344488" indent="-344488">
              <a:buNone/>
            </a:pPr>
            <a:r>
              <a:rPr lang="en-US" sz="1900" dirty="0"/>
              <a:t>4.	Promote development that contributes to the overall vision for the Thames Street area and is consistent with the historic character and scale.</a:t>
            </a:r>
          </a:p>
          <a:p>
            <a:pPr marL="344488" indent="-344488">
              <a:buNone/>
            </a:pPr>
            <a:r>
              <a:rPr lang="en-US" sz="1900" dirty="0"/>
              <a:t>5.  Encourage or require private development to interconnect parking areas behind buildings and underneath building on the down hill side of Thames Street.</a:t>
            </a:r>
          </a:p>
          <a:p>
            <a:pPr marL="457200" indent="-457200">
              <a:buAutoNum type="arabicPeriod"/>
            </a:pPr>
            <a:endParaRPr lang="en-US" sz="1900" dirty="0"/>
          </a:p>
          <a:p>
            <a:pPr marL="0" indent="0">
              <a:buNone/>
            </a:pPr>
            <a:endParaRPr lang="en-US" dirty="0"/>
          </a:p>
        </p:txBody>
      </p:sp>
      <p:sp>
        <p:nvSpPr>
          <p:cNvPr id="9" name="TextBox 8">
            <a:extLst>
              <a:ext uri="{FF2B5EF4-FFF2-40B4-BE49-F238E27FC236}">
                <a16:creationId xmlns:a16="http://schemas.microsoft.com/office/drawing/2014/main" id="{D79840FD-1ADC-353D-7EF5-DECA2F8DC345}"/>
              </a:ext>
            </a:extLst>
          </p:cNvPr>
          <p:cNvSpPr txBox="1"/>
          <p:nvPr/>
        </p:nvSpPr>
        <p:spPr>
          <a:xfrm>
            <a:off x="7999424" y="746681"/>
            <a:ext cx="4070656" cy="5940088"/>
          </a:xfrm>
          <a:prstGeom prst="rect">
            <a:avLst/>
          </a:prstGeom>
          <a:noFill/>
        </p:spPr>
        <p:txBody>
          <a:bodyPr wrap="square">
            <a:spAutoFit/>
          </a:bodyPr>
          <a:lstStyle/>
          <a:p>
            <a:r>
              <a:rPr lang="en-US" sz="1900" b="1" u="sng" dirty="0">
                <a:solidFill>
                  <a:schemeClr val="bg1"/>
                </a:solidFill>
              </a:rPr>
              <a:t>Public Investment / Actions</a:t>
            </a:r>
          </a:p>
          <a:p>
            <a:endParaRPr lang="en-US" sz="1900" dirty="0">
              <a:solidFill>
                <a:schemeClr val="bg1"/>
              </a:solidFill>
            </a:endParaRPr>
          </a:p>
          <a:p>
            <a:r>
              <a:rPr lang="en-US" sz="1900" dirty="0">
                <a:solidFill>
                  <a:schemeClr val="bg1"/>
                </a:solidFill>
              </a:rPr>
              <a:t>6. Upgrade the physical environment of Thames Street (paving, sidewalks and streetscape.</a:t>
            </a:r>
          </a:p>
          <a:p>
            <a:endParaRPr lang="en-US" sz="1900" dirty="0">
              <a:solidFill>
                <a:schemeClr val="bg1"/>
              </a:solidFill>
            </a:endParaRPr>
          </a:p>
          <a:p>
            <a:r>
              <a:rPr lang="en-US" sz="1900" dirty="0">
                <a:solidFill>
                  <a:schemeClr val="bg1"/>
                </a:solidFill>
              </a:rPr>
              <a:t>7. Use “tax increment financing” as a way to pay for public investments that will spur appropriate private development.</a:t>
            </a:r>
          </a:p>
          <a:p>
            <a:endParaRPr lang="en-US" sz="1900" dirty="0">
              <a:solidFill>
                <a:schemeClr val="bg1"/>
              </a:solidFill>
            </a:endParaRPr>
          </a:p>
          <a:p>
            <a:r>
              <a:rPr lang="en-US" sz="1900" dirty="0">
                <a:solidFill>
                  <a:schemeClr val="bg1"/>
                </a:solidFill>
              </a:rPr>
              <a:t>8. Address future parking needs.</a:t>
            </a:r>
          </a:p>
          <a:p>
            <a:endParaRPr lang="en-US" sz="1900" dirty="0">
              <a:solidFill>
                <a:schemeClr val="bg1"/>
              </a:solidFill>
            </a:endParaRPr>
          </a:p>
          <a:p>
            <a:r>
              <a:rPr lang="en-US" sz="1900" dirty="0">
                <a:solidFill>
                  <a:schemeClr val="bg1"/>
                </a:solidFill>
              </a:rPr>
              <a:t>9. Seek opportunities to create a public boardwalk along the Thames River, north of Electric Boat.</a:t>
            </a:r>
          </a:p>
          <a:p>
            <a:endParaRPr lang="en-US" sz="1900" dirty="0">
              <a:solidFill>
                <a:schemeClr val="bg1"/>
              </a:solidFill>
            </a:endParaRPr>
          </a:p>
          <a:p>
            <a:r>
              <a:rPr lang="en-US" sz="1900" dirty="0">
                <a:solidFill>
                  <a:schemeClr val="bg1"/>
                </a:solidFill>
              </a:rPr>
              <a:t>10. Seek simplifying traffic circulation on Thames Steet and deter truck traffic (except local deliveries).</a:t>
            </a:r>
          </a:p>
        </p:txBody>
      </p:sp>
    </p:spTree>
    <p:extLst>
      <p:ext uri="{BB962C8B-B14F-4D97-AF65-F5344CB8AC3E}">
        <p14:creationId xmlns:p14="http://schemas.microsoft.com/office/powerpoint/2010/main" val="168876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51DA-C620-AC30-E4CF-65B0A2C66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6CA92-B32D-5F1C-8FB6-EF0909402AFA}"/>
              </a:ext>
            </a:extLst>
          </p:cNvPr>
          <p:cNvSpPr>
            <a:spLocks noGrp="1"/>
          </p:cNvSpPr>
          <p:nvPr>
            <p:ph type="title"/>
          </p:nvPr>
        </p:nvSpPr>
        <p:spPr>
          <a:xfrm>
            <a:off x="593957" y="776312"/>
            <a:ext cx="5706259" cy="1028283"/>
          </a:xfrm>
        </p:spPr>
        <p:txBody>
          <a:bodyPr/>
          <a:lstStyle/>
          <a:p>
            <a:r>
              <a:rPr lang="en-US" dirty="0"/>
              <a:t>Do you have your index card and a pen?</a:t>
            </a:r>
          </a:p>
        </p:txBody>
      </p:sp>
      <p:sp>
        <p:nvSpPr>
          <p:cNvPr id="3" name="Text Placeholder 2">
            <a:extLst>
              <a:ext uri="{FF2B5EF4-FFF2-40B4-BE49-F238E27FC236}">
                <a16:creationId xmlns:a16="http://schemas.microsoft.com/office/drawing/2014/main" id="{9158FAEC-D33C-7794-75EE-92C3C7AE4169}"/>
              </a:ext>
            </a:extLst>
          </p:cNvPr>
          <p:cNvSpPr>
            <a:spLocks noGrp="1"/>
          </p:cNvSpPr>
          <p:nvPr>
            <p:ph sz="quarter" idx="13"/>
          </p:nvPr>
        </p:nvSpPr>
        <p:spPr>
          <a:xfrm>
            <a:off x="0" y="1896982"/>
            <a:ext cx="9966960" cy="4668410"/>
          </a:xfrm>
        </p:spPr>
        <p:txBody>
          <a:bodyPr tIns="457200">
            <a:normAutofit fontScale="70000" lnSpcReduction="20000"/>
          </a:bodyPr>
          <a:lstStyle/>
          <a:p>
            <a:pPr marL="0" lvl="1" indent="0">
              <a:lnSpc>
                <a:spcPct val="80000"/>
              </a:lnSpc>
              <a:spcBef>
                <a:spcPts val="2200"/>
              </a:spcBef>
              <a:buNone/>
            </a:pPr>
            <a:endParaRPr lang="en-US" sz="3600" b="1" dirty="0">
              <a:solidFill>
                <a:schemeClr val="tx2">
                  <a:lumMod val="75000"/>
                </a:schemeClr>
              </a:solidFill>
            </a:endParaRPr>
          </a:p>
          <a:p>
            <a:pPr marL="1143699" lvl="2" indent="-282575">
              <a:lnSpc>
                <a:spcPct val="120000"/>
              </a:lnSpc>
              <a:spcBef>
                <a:spcPts val="600"/>
              </a:spcBef>
            </a:pPr>
            <a:r>
              <a:rPr lang="en-US" sz="3500" b="1" dirty="0"/>
              <a:t>Is this session being recorded and will it be available online? </a:t>
            </a:r>
          </a:p>
          <a:p>
            <a:pPr marL="1600899" lvl="3" indent="-282575">
              <a:lnSpc>
                <a:spcPct val="120000"/>
              </a:lnSpc>
              <a:spcBef>
                <a:spcPts val="600"/>
              </a:spcBef>
            </a:pPr>
            <a:r>
              <a:rPr lang="en-US" sz="3500" b="1" dirty="0"/>
              <a:t>YES</a:t>
            </a:r>
            <a:r>
              <a:rPr lang="en-US" sz="3500" dirty="0"/>
              <a:t> and </a:t>
            </a:r>
            <a:r>
              <a:rPr lang="en-US" sz="3500" b="1" dirty="0"/>
              <a:t>YES</a:t>
            </a:r>
          </a:p>
          <a:p>
            <a:pPr marL="1143699" lvl="2" indent="-282575">
              <a:lnSpc>
                <a:spcPct val="120000"/>
              </a:lnSpc>
            </a:pPr>
            <a:r>
              <a:rPr lang="en-US" sz="3500" b="1" dirty="0"/>
              <a:t>Will the public have another opportunity to speak? </a:t>
            </a:r>
          </a:p>
          <a:p>
            <a:pPr marL="1600899" lvl="3" indent="-282575">
              <a:lnSpc>
                <a:spcPct val="120000"/>
              </a:lnSpc>
              <a:spcBef>
                <a:spcPts val="600"/>
              </a:spcBef>
            </a:pPr>
            <a:r>
              <a:rPr lang="en-US" sz="3500" b="1" dirty="0"/>
              <a:t>YES</a:t>
            </a:r>
            <a:r>
              <a:rPr lang="en-US" sz="3500" dirty="0"/>
              <a:t>, the public will be able to speak at the public hearing for the Text Amendment and the Map Amendment applications.</a:t>
            </a:r>
          </a:p>
          <a:p>
            <a:pPr marL="1143699" lvl="2" indent="-282575">
              <a:lnSpc>
                <a:spcPct val="120000"/>
              </a:lnSpc>
            </a:pPr>
            <a:r>
              <a:rPr lang="en-US" sz="3500" b="1" dirty="0"/>
              <a:t>Who votes on these regulations? </a:t>
            </a:r>
          </a:p>
          <a:p>
            <a:pPr marL="1600899" lvl="3" indent="-282575">
              <a:lnSpc>
                <a:spcPct val="120000"/>
              </a:lnSpc>
              <a:spcBef>
                <a:spcPts val="600"/>
              </a:spcBef>
            </a:pPr>
            <a:r>
              <a:rPr lang="en-US" sz="3500" dirty="0"/>
              <a:t>The Planning and Zoning Commission is the only body legally empowered to vote on our Zoning Regulations </a:t>
            </a:r>
          </a:p>
        </p:txBody>
      </p:sp>
    </p:spTree>
    <p:extLst>
      <p:ext uri="{BB962C8B-B14F-4D97-AF65-F5344CB8AC3E}">
        <p14:creationId xmlns:p14="http://schemas.microsoft.com/office/powerpoint/2010/main" val="607643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85E8-9719-DE79-10AF-9FC26B2D7308}"/>
              </a:ext>
            </a:extLst>
          </p:cNvPr>
          <p:cNvSpPr>
            <a:spLocks noGrp="1"/>
          </p:cNvSpPr>
          <p:nvPr>
            <p:ph type="title"/>
          </p:nvPr>
        </p:nvSpPr>
        <p:spPr>
          <a:xfrm>
            <a:off x="594360" y="411480"/>
            <a:ext cx="10873740" cy="1371600"/>
          </a:xfrm>
        </p:spPr>
        <p:txBody>
          <a:bodyPr/>
          <a:lstStyle/>
          <a:p>
            <a:r>
              <a:rPr lang="en-US" dirty="0"/>
              <a:t>How to create a neighborhood -</a:t>
            </a:r>
            <a:br>
              <a:rPr lang="en-US" dirty="0"/>
            </a:br>
            <a:r>
              <a:rPr lang="en-US" dirty="0"/>
              <a:t>Principles of good neighborhood design</a:t>
            </a:r>
          </a:p>
        </p:txBody>
      </p:sp>
      <p:sp>
        <p:nvSpPr>
          <p:cNvPr id="3" name="Content Placeholder 2">
            <a:extLst>
              <a:ext uri="{FF2B5EF4-FFF2-40B4-BE49-F238E27FC236}">
                <a16:creationId xmlns:a16="http://schemas.microsoft.com/office/drawing/2014/main" id="{D440FCDA-3C33-53AB-C172-484268CD2E44}"/>
              </a:ext>
            </a:extLst>
          </p:cNvPr>
          <p:cNvSpPr>
            <a:spLocks noGrp="1"/>
          </p:cNvSpPr>
          <p:nvPr>
            <p:ph sz="quarter" idx="13"/>
          </p:nvPr>
        </p:nvSpPr>
        <p:spPr>
          <a:xfrm>
            <a:off x="2834640" y="2029968"/>
            <a:ext cx="8633460" cy="4197096"/>
          </a:xfrm>
        </p:spPr>
        <p:txBody>
          <a:bodyPr>
            <a:normAutofit fontScale="92500" lnSpcReduction="10000"/>
          </a:bodyPr>
          <a:lstStyle/>
          <a:p>
            <a:r>
              <a:rPr lang="en-US" b="1" dirty="0">
                <a:solidFill>
                  <a:schemeClr val="bg1"/>
                </a:solidFill>
              </a:rPr>
              <a:t>Neighborhoods and Corridors Best Practices–</a:t>
            </a:r>
          </a:p>
          <a:p>
            <a:pPr marL="285750" indent="-285750">
              <a:buFont typeface="Arial" panose="020B0604020202020204" pitchFamily="34" charset="0"/>
              <a:buChar char="•"/>
            </a:pPr>
            <a:r>
              <a:rPr lang="en-US" dirty="0">
                <a:solidFill>
                  <a:schemeClr val="bg1"/>
                </a:solidFill>
              </a:rPr>
              <a:t>Form identifiable areas that encourage residents and property owners to take responsibility for maintenance and evolution</a:t>
            </a:r>
          </a:p>
          <a:p>
            <a:pPr marL="285750" indent="-285750">
              <a:buFont typeface="Arial" panose="020B0604020202020204" pitchFamily="34" charset="0"/>
              <a:buChar char="•"/>
            </a:pPr>
            <a:r>
              <a:rPr lang="en-US" dirty="0">
                <a:solidFill>
                  <a:schemeClr val="bg1"/>
                </a:solidFill>
              </a:rPr>
              <a:t>Should be compact, pedestrian friendly and mixed-use</a:t>
            </a:r>
          </a:p>
          <a:p>
            <a:pPr marL="285750" indent="-285750">
              <a:buFont typeface="Arial" panose="020B0604020202020204" pitchFamily="34" charset="0"/>
              <a:buChar char="•"/>
            </a:pPr>
            <a:r>
              <a:rPr lang="en-US" dirty="0">
                <a:solidFill>
                  <a:schemeClr val="bg1"/>
                </a:solidFill>
              </a:rPr>
              <a:t>Daily living occurs within walking distance, allowing independence, particularly to the elderly, the young, and differently abled</a:t>
            </a:r>
          </a:p>
          <a:p>
            <a:pPr marL="285750" indent="-285750">
              <a:buFont typeface="Arial" panose="020B0604020202020204" pitchFamily="34" charset="0"/>
              <a:buChar char="•"/>
            </a:pPr>
            <a:r>
              <a:rPr lang="en-US" dirty="0">
                <a:solidFill>
                  <a:schemeClr val="bg1"/>
                </a:solidFill>
              </a:rPr>
              <a:t>A broad range of housing types and price levels that serve a range of diverse ages, races, and incomes, allowing a citizenry with a range of skills to build and support personal and civic bonds, essential to authentic community</a:t>
            </a:r>
          </a:p>
          <a:p>
            <a:pPr marL="285750" indent="-285750">
              <a:buFont typeface="Arial" panose="020B0604020202020204" pitchFamily="34" charset="0"/>
              <a:buChar char="•"/>
            </a:pPr>
            <a:r>
              <a:rPr lang="en-US" dirty="0">
                <a:solidFill>
                  <a:schemeClr val="bg1"/>
                </a:solidFill>
              </a:rPr>
              <a:t>A range of parks, from tot-lots and parks to waterfront access can define and connect different neighborhoods. </a:t>
            </a:r>
          </a:p>
          <a:p>
            <a:endParaRPr lang="en-US" dirty="0"/>
          </a:p>
        </p:txBody>
      </p:sp>
    </p:spTree>
    <p:extLst>
      <p:ext uri="{BB962C8B-B14F-4D97-AF65-F5344CB8AC3E}">
        <p14:creationId xmlns:p14="http://schemas.microsoft.com/office/powerpoint/2010/main" val="3287684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2D5B-2142-C63F-DD0E-15F042188C0E}"/>
              </a:ext>
            </a:extLst>
          </p:cNvPr>
          <p:cNvSpPr>
            <a:spLocks noGrp="1"/>
          </p:cNvSpPr>
          <p:nvPr>
            <p:ph type="title"/>
          </p:nvPr>
        </p:nvSpPr>
        <p:spPr>
          <a:xfrm>
            <a:off x="609600" y="824104"/>
            <a:ext cx="10972800" cy="742539"/>
          </a:xfrm>
        </p:spPr>
        <p:txBody>
          <a:bodyPr/>
          <a:lstStyle/>
          <a:p>
            <a:r>
              <a:rPr lang="en-US" dirty="0"/>
              <a:t>Great streets make great neighborhoods</a:t>
            </a:r>
          </a:p>
        </p:txBody>
      </p:sp>
      <p:sp>
        <p:nvSpPr>
          <p:cNvPr id="3" name="Content Placeholder 2">
            <a:extLst>
              <a:ext uri="{FF2B5EF4-FFF2-40B4-BE49-F238E27FC236}">
                <a16:creationId xmlns:a16="http://schemas.microsoft.com/office/drawing/2014/main" id="{0A05F1C3-274B-958A-7238-CA8AB4A8703E}"/>
              </a:ext>
            </a:extLst>
          </p:cNvPr>
          <p:cNvSpPr>
            <a:spLocks noGrp="1"/>
          </p:cNvSpPr>
          <p:nvPr>
            <p:ph sz="quarter" idx="13"/>
          </p:nvPr>
        </p:nvSpPr>
        <p:spPr>
          <a:xfrm>
            <a:off x="676656" y="2299715"/>
            <a:ext cx="7320133" cy="3971925"/>
          </a:xfrm>
        </p:spPr>
        <p:txBody>
          <a:bodyPr>
            <a:normAutofit lnSpcReduction="10000"/>
          </a:bodyPr>
          <a:lstStyle/>
          <a:p>
            <a:r>
              <a:rPr lang="en-US" sz="1900" b="1" dirty="0"/>
              <a:t>Elements of Great Streets –</a:t>
            </a:r>
          </a:p>
          <a:p>
            <a:pPr marL="342900" indent="-342900">
              <a:buFont typeface="Arial" panose="020B0604020202020204" pitchFamily="34" charset="0"/>
              <a:buChar char="•"/>
            </a:pPr>
            <a:r>
              <a:rPr lang="en-US" dirty="0"/>
              <a:t>Pedestrian / bike - friendly street design </a:t>
            </a:r>
          </a:p>
          <a:p>
            <a:pPr marL="342900" indent="-342900">
              <a:buFont typeface="Arial" panose="020B0604020202020204" pitchFamily="34" charset="0"/>
              <a:buChar char="•"/>
            </a:pPr>
            <a:r>
              <a:rPr lang="en-US" dirty="0"/>
              <a:t>Buildings close to the street, front porches, windows and doors convey safe spaces </a:t>
            </a:r>
          </a:p>
          <a:p>
            <a:pPr marL="342900" indent="-342900">
              <a:buFont typeface="Arial" panose="020B0604020202020204" pitchFamily="34" charset="0"/>
              <a:buChar char="•"/>
            </a:pPr>
            <a:r>
              <a:rPr lang="en-US" dirty="0"/>
              <a:t>Street trees, on-street parking and awnings protect pedestrians from harsh weather</a:t>
            </a:r>
          </a:p>
          <a:p>
            <a:pPr marL="342900" indent="-342900">
              <a:buFont typeface="Arial" panose="020B0604020202020204" pitchFamily="34" charset="0"/>
              <a:buChar char="•"/>
            </a:pPr>
            <a:r>
              <a:rPr lang="en-US" dirty="0"/>
              <a:t>Parking lots and garages placed behind buildings and houses allow building facades to frame “outdoor rooms” along public streets. This PUBLIC REALM is where great neighborhoods thrive.</a:t>
            </a:r>
          </a:p>
          <a:p>
            <a:r>
              <a:rPr lang="en-US" sz="1600" dirty="0"/>
              <a:t> </a:t>
            </a:r>
          </a:p>
        </p:txBody>
      </p:sp>
      <p:sp>
        <p:nvSpPr>
          <p:cNvPr id="6" name="TextBox 5">
            <a:extLst>
              <a:ext uri="{FF2B5EF4-FFF2-40B4-BE49-F238E27FC236}">
                <a16:creationId xmlns:a16="http://schemas.microsoft.com/office/drawing/2014/main" id="{B0CB5D58-C197-6CE1-41A6-98F35684A81F}"/>
              </a:ext>
            </a:extLst>
          </p:cNvPr>
          <p:cNvSpPr txBox="1"/>
          <p:nvPr/>
        </p:nvSpPr>
        <p:spPr>
          <a:xfrm>
            <a:off x="8275320" y="1937598"/>
            <a:ext cx="3602736" cy="1200329"/>
          </a:xfrm>
          <a:prstGeom prst="rect">
            <a:avLst/>
          </a:prstGeom>
          <a:noFill/>
          <a:ln w="19050">
            <a:solidFill>
              <a:schemeClr val="bg1"/>
            </a:solidFill>
          </a:ln>
        </p:spPr>
        <p:txBody>
          <a:bodyPr wrap="square" rtlCol="0">
            <a:spAutoFit/>
          </a:bodyPr>
          <a:lstStyle/>
          <a:p>
            <a:r>
              <a:rPr lang="en-US" sz="1800" b="1" dirty="0">
                <a:solidFill>
                  <a:schemeClr val="bg1"/>
                </a:solidFill>
              </a:rPr>
              <a:t>KEY CONCEPTS</a:t>
            </a:r>
          </a:p>
          <a:p>
            <a:pPr marL="285750" indent="-285750">
              <a:buFont typeface="Arial" panose="020B0604020202020204" pitchFamily="34" charset="0"/>
              <a:buChar char="•"/>
            </a:pPr>
            <a:r>
              <a:rPr lang="en-US" sz="1800" dirty="0">
                <a:solidFill>
                  <a:schemeClr val="bg1"/>
                </a:solidFill>
              </a:rPr>
              <a:t>First mile – Last mile</a:t>
            </a:r>
          </a:p>
          <a:p>
            <a:pPr marL="285750" indent="-285750">
              <a:buFont typeface="Arial" panose="020B0604020202020204" pitchFamily="34" charset="0"/>
              <a:buChar char="•"/>
            </a:pPr>
            <a:r>
              <a:rPr lang="en-US" sz="1800" dirty="0">
                <a:solidFill>
                  <a:schemeClr val="bg1"/>
                </a:solidFill>
              </a:rPr>
              <a:t> 5-minute walk = ¼ mile</a:t>
            </a:r>
          </a:p>
          <a:p>
            <a:pPr marL="285750" indent="-285750">
              <a:buFont typeface="Arial" panose="020B0604020202020204" pitchFamily="34" charset="0"/>
              <a:buChar char="•"/>
            </a:pPr>
            <a:r>
              <a:rPr lang="en-US" sz="1800" dirty="0">
                <a:solidFill>
                  <a:schemeClr val="bg1"/>
                </a:solidFill>
              </a:rPr>
              <a:t>10-minute walk = ½ mile</a:t>
            </a:r>
          </a:p>
        </p:txBody>
      </p:sp>
    </p:spTree>
    <p:extLst>
      <p:ext uri="{BB962C8B-B14F-4D97-AF65-F5344CB8AC3E}">
        <p14:creationId xmlns:p14="http://schemas.microsoft.com/office/powerpoint/2010/main" val="419536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90601F-A386-9A3E-EC09-58AC9AF1770D}"/>
              </a:ext>
            </a:extLst>
          </p:cNvPr>
          <p:cNvSpPr txBox="1">
            <a:spLocks/>
          </p:cNvSpPr>
          <p:nvPr/>
        </p:nvSpPr>
        <p:spPr>
          <a:xfrm>
            <a:off x="117216" y="239830"/>
            <a:ext cx="5978784" cy="1222197"/>
          </a:xfrm>
          <a:prstGeom prst="rect">
            <a:avLst/>
          </a:prstGeom>
        </p:spPr>
        <p:txBody>
          <a:bodyPr vert="horz" lIns="0" tIns="0" rIns="0" bIns="0" rtlCol="0" anchor="b" anchorCtr="0">
            <a:norm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Dimensional Standards</a:t>
            </a:r>
            <a:br>
              <a:rPr lang="en-US" dirty="0"/>
            </a:br>
            <a:r>
              <a:rPr lang="en-US" dirty="0"/>
              <a:t> + Configurations</a:t>
            </a:r>
          </a:p>
        </p:txBody>
      </p:sp>
      <p:pic>
        <p:nvPicPr>
          <p:cNvPr id="6" name="Picture 5" descr="A blue and white table with black text&#10;&#10;Description automatically generated">
            <a:extLst>
              <a:ext uri="{FF2B5EF4-FFF2-40B4-BE49-F238E27FC236}">
                <a16:creationId xmlns:a16="http://schemas.microsoft.com/office/drawing/2014/main" id="{276D709D-153B-4590-468D-1C65D4095BC5}"/>
              </a:ext>
            </a:extLst>
          </p:cNvPr>
          <p:cNvPicPr>
            <a:picLocks noChangeAspect="1"/>
          </p:cNvPicPr>
          <p:nvPr/>
        </p:nvPicPr>
        <p:blipFill>
          <a:blip r:embed="rId3"/>
          <a:stretch>
            <a:fillRect/>
          </a:stretch>
        </p:blipFill>
        <p:spPr>
          <a:xfrm>
            <a:off x="7082791" y="0"/>
            <a:ext cx="5109209" cy="6858000"/>
          </a:xfrm>
          <a:prstGeom prst="rect">
            <a:avLst/>
          </a:prstGeom>
          <a:noFill/>
        </p:spPr>
      </p:pic>
      <p:pic>
        <p:nvPicPr>
          <p:cNvPr id="9" name="Picture 8">
            <a:extLst>
              <a:ext uri="{FF2B5EF4-FFF2-40B4-BE49-F238E27FC236}">
                <a16:creationId xmlns:a16="http://schemas.microsoft.com/office/drawing/2014/main" id="{9956DB9E-EF33-C453-926E-9425E3B1E10D}"/>
              </a:ext>
            </a:extLst>
          </p:cNvPr>
          <p:cNvPicPr>
            <a:picLocks noChangeAspect="1"/>
          </p:cNvPicPr>
          <p:nvPr/>
        </p:nvPicPr>
        <p:blipFill>
          <a:blip r:embed="rId4"/>
          <a:stretch>
            <a:fillRect/>
          </a:stretch>
        </p:blipFill>
        <p:spPr>
          <a:xfrm>
            <a:off x="3506226" y="4432428"/>
            <a:ext cx="3419952" cy="1543265"/>
          </a:xfrm>
          <a:prstGeom prst="rect">
            <a:avLst/>
          </a:prstGeom>
        </p:spPr>
      </p:pic>
      <p:pic>
        <p:nvPicPr>
          <p:cNvPr id="10" name="Picture 9">
            <a:extLst>
              <a:ext uri="{FF2B5EF4-FFF2-40B4-BE49-F238E27FC236}">
                <a16:creationId xmlns:a16="http://schemas.microsoft.com/office/drawing/2014/main" id="{F88B1CE4-A394-D5E8-41AD-BC19ED6CD585}"/>
              </a:ext>
            </a:extLst>
          </p:cNvPr>
          <p:cNvPicPr>
            <a:picLocks noChangeAspect="1"/>
          </p:cNvPicPr>
          <p:nvPr/>
        </p:nvPicPr>
        <p:blipFill>
          <a:blip r:embed="rId5"/>
          <a:stretch>
            <a:fillRect/>
          </a:stretch>
        </p:blipFill>
        <p:spPr>
          <a:xfrm>
            <a:off x="364221" y="4432428"/>
            <a:ext cx="2589498" cy="1831247"/>
          </a:xfrm>
          <a:prstGeom prst="rect">
            <a:avLst/>
          </a:prstGeom>
        </p:spPr>
      </p:pic>
      <p:sp>
        <p:nvSpPr>
          <p:cNvPr id="11" name="TextBox 10">
            <a:extLst>
              <a:ext uri="{FF2B5EF4-FFF2-40B4-BE49-F238E27FC236}">
                <a16:creationId xmlns:a16="http://schemas.microsoft.com/office/drawing/2014/main" id="{A39A062F-DFE4-BD14-9724-33A5E1736729}"/>
              </a:ext>
            </a:extLst>
          </p:cNvPr>
          <p:cNvSpPr txBox="1"/>
          <p:nvPr/>
        </p:nvSpPr>
        <p:spPr>
          <a:xfrm>
            <a:off x="498836" y="3730340"/>
            <a:ext cx="2670911" cy="338554"/>
          </a:xfrm>
          <a:prstGeom prst="rect">
            <a:avLst/>
          </a:prstGeom>
          <a:noFill/>
        </p:spPr>
        <p:txBody>
          <a:bodyPr wrap="square" rtlCol="0">
            <a:spAutoFit/>
          </a:bodyPr>
          <a:lstStyle/>
          <a:p>
            <a:pPr algn="ctr"/>
            <a:r>
              <a:rPr lang="en-US" sz="1600" b="1" dirty="0">
                <a:solidFill>
                  <a:schemeClr val="bg1"/>
                </a:solidFill>
              </a:rPr>
              <a:t>Layers</a:t>
            </a:r>
          </a:p>
        </p:txBody>
      </p:sp>
      <p:sp>
        <p:nvSpPr>
          <p:cNvPr id="12" name="TextBox 11">
            <a:extLst>
              <a:ext uri="{FF2B5EF4-FFF2-40B4-BE49-F238E27FC236}">
                <a16:creationId xmlns:a16="http://schemas.microsoft.com/office/drawing/2014/main" id="{BC44E950-24EB-93EE-FBE2-9164A3862128}"/>
              </a:ext>
            </a:extLst>
          </p:cNvPr>
          <p:cNvSpPr txBox="1"/>
          <p:nvPr/>
        </p:nvSpPr>
        <p:spPr>
          <a:xfrm>
            <a:off x="3747619" y="3722874"/>
            <a:ext cx="2670911" cy="338554"/>
          </a:xfrm>
          <a:prstGeom prst="rect">
            <a:avLst/>
          </a:prstGeom>
          <a:noFill/>
        </p:spPr>
        <p:txBody>
          <a:bodyPr wrap="square" rtlCol="0">
            <a:spAutoFit/>
          </a:bodyPr>
          <a:lstStyle/>
          <a:p>
            <a:pPr algn="ctr"/>
            <a:r>
              <a:rPr lang="en-US" sz="1600" b="1" dirty="0">
                <a:solidFill>
                  <a:schemeClr val="bg1"/>
                </a:solidFill>
              </a:rPr>
              <a:t>Setbacks</a:t>
            </a:r>
          </a:p>
        </p:txBody>
      </p:sp>
      <p:sp>
        <p:nvSpPr>
          <p:cNvPr id="13" name="TextBox 12">
            <a:extLst>
              <a:ext uri="{FF2B5EF4-FFF2-40B4-BE49-F238E27FC236}">
                <a16:creationId xmlns:a16="http://schemas.microsoft.com/office/drawing/2014/main" id="{1AFC2AA8-C876-7FA9-ADF6-8397E1B3AF4B}"/>
              </a:ext>
            </a:extLst>
          </p:cNvPr>
          <p:cNvSpPr txBox="1"/>
          <p:nvPr/>
        </p:nvSpPr>
        <p:spPr>
          <a:xfrm>
            <a:off x="3818424" y="6292072"/>
            <a:ext cx="2670911" cy="338554"/>
          </a:xfrm>
          <a:prstGeom prst="rect">
            <a:avLst/>
          </a:prstGeom>
          <a:noFill/>
        </p:spPr>
        <p:txBody>
          <a:bodyPr wrap="square" rtlCol="0">
            <a:spAutoFit/>
          </a:bodyPr>
          <a:lstStyle/>
          <a:p>
            <a:pPr algn="ctr"/>
            <a:r>
              <a:rPr lang="en-US" sz="1600" b="1" dirty="0">
                <a:solidFill>
                  <a:schemeClr val="bg1"/>
                </a:solidFill>
              </a:rPr>
              <a:t>Building Height</a:t>
            </a:r>
          </a:p>
        </p:txBody>
      </p:sp>
      <p:sp>
        <p:nvSpPr>
          <p:cNvPr id="14" name="TextBox 13">
            <a:extLst>
              <a:ext uri="{FF2B5EF4-FFF2-40B4-BE49-F238E27FC236}">
                <a16:creationId xmlns:a16="http://schemas.microsoft.com/office/drawing/2014/main" id="{54E63C0E-7EAE-E5AE-240A-752DBBB3C791}"/>
              </a:ext>
            </a:extLst>
          </p:cNvPr>
          <p:cNvSpPr txBox="1"/>
          <p:nvPr/>
        </p:nvSpPr>
        <p:spPr>
          <a:xfrm>
            <a:off x="213384" y="6293924"/>
            <a:ext cx="2670911" cy="338554"/>
          </a:xfrm>
          <a:prstGeom prst="rect">
            <a:avLst/>
          </a:prstGeom>
          <a:noFill/>
        </p:spPr>
        <p:txBody>
          <a:bodyPr wrap="square" rtlCol="0">
            <a:spAutoFit/>
          </a:bodyPr>
          <a:lstStyle/>
          <a:p>
            <a:pPr algn="ctr"/>
            <a:r>
              <a:rPr lang="en-US" sz="1600" b="1" dirty="0">
                <a:solidFill>
                  <a:schemeClr val="bg1"/>
                </a:solidFill>
              </a:rPr>
              <a:t>Building Type by Location</a:t>
            </a:r>
          </a:p>
        </p:txBody>
      </p:sp>
      <p:pic>
        <p:nvPicPr>
          <p:cNvPr id="16" name="Picture 15">
            <a:extLst>
              <a:ext uri="{FF2B5EF4-FFF2-40B4-BE49-F238E27FC236}">
                <a16:creationId xmlns:a16="http://schemas.microsoft.com/office/drawing/2014/main" id="{DBE162EB-4159-6F91-598D-1708683C1C2C}"/>
              </a:ext>
            </a:extLst>
          </p:cNvPr>
          <p:cNvPicPr>
            <a:picLocks noChangeAspect="1"/>
          </p:cNvPicPr>
          <p:nvPr/>
        </p:nvPicPr>
        <p:blipFill>
          <a:blip r:embed="rId6"/>
          <a:stretch>
            <a:fillRect/>
          </a:stretch>
        </p:blipFill>
        <p:spPr>
          <a:xfrm>
            <a:off x="341135" y="1701857"/>
            <a:ext cx="2828612" cy="2084240"/>
          </a:xfrm>
          <a:prstGeom prst="rect">
            <a:avLst/>
          </a:prstGeom>
        </p:spPr>
      </p:pic>
      <p:pic>
        <p:nvPicPr>
          <p:cNvPr id="18" name="Picture 17">
            <a:extLst>
              <a:ext uri="{FF2B5EF4-FFF2-40B4-BE49-F238E27FC236}">
                <a16:creationId xmlns:a16="http://schemas.microsoft.com/office/drawing/2014/main" id="{C58E8007-127A-61BE-59EC-8565E560F92A}"/>
              </a:ext>
            </a:extLst>
          </p:cNvPr>
          <p:cNvPicPr>
            <a:picLocks noChangeAspect="1"/>
          </p:cNvPicPr>
          <p:nvPr/>
        </p:nvPicPr>
        <p:blipFill>
          <a:blip r:embed="rId7"/>
          <a:stretch>
            <a:fillRect/>
          </a:stretch>
        </p:blipFill>
        <p:spPr>
          <a:xfrm>
            <a:off x="3540450" y="1701855"/>
            <a:ext cx="3154029" cy="2084241"/>
          </a:xfrm>
          <a:prstGeom prst="rect">
            <a:avLst/>
          </a:prstGeom>
        </p:spPr>
      </p:pic>
      <p:cxnSp>
        <p:nvCxnSpPr>
          <p:cNvPr id="20" name="Straight Connector 19">
            <a:extLst>
              <a:ext uri="{FF2B5EF4-FFF2-40B4-BE49-F238E27FC236}">
                <a16:creationId xmlns:a16="http://schemas.microsoft.com/office/drawing/2014/main" id="{B1BE86F8-6FF7-3566-24FE-428421546FDB}"/>
              </a:ext>
            </a:extLst>
          </p:cNvPr>
          <p:cNvCxnSpPr/>
          <p:nvPr/>
        </p:nvCxnSpPr>
        <p:spPr>
          <a:xfrm>
            <a:off x="322485" y="4216893"/>
            <a:ext cx="6238113"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BA713CDB-CFAF-E61D-4A25-E344032D0F56}"/>
              </a:ext>
            </a:extLst>
          </p:cNvPr>
          <p:cNvCxnSpPr/>
          <p:nvPr/>
        </p:nvCxnSpPr>
        <p:spPr>
          <a:xfrm>
            <a:off x="3348651" y="1620078"/>
            <a:ext cx="0" cy="5010548"/>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6A5335AC-8572-B1F4-D16A-20D86433A894}"/>
              </a:ext>
            </a:extLst>
          </p:cNvPr>
          <p:cNvCxnSpPr/>
          <p:nvPr/>
        </p:nvCxnSpPr>
        <p:spPr>
          <a:xfrm flipV="1">
            <a:off x="3870845" y="4750904"/>
            <a:ext cx="661398" cy="2584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C9753F2C-24DD-E044-4281-5E51E7E29D21}"/>
              </a:ext>
            </a:extLst>
          </p:cNvPr>
          <p:cNvCxnSpPr/>
          <p:nvPr/>
        </p:nvCxnSpPr>
        <p:spPr>
          <a:xfrm flipH="1" flipV="1">
            <a:off x="6096000" y="5204060"/>
            <a:ext cx="393335" cy="143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2555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5F0C-5083-4BE2-2CF2-A1D2B456C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89F9F-D4A3-FA2A-320B-65F42CDA8D84}"/>
              </a:ext>
            </a:extLst>
          </p:cNvPr>
          <p:cNvSpPr>
            <a:spLocks noGrp="1"/>
          </p:cNvSpPr>
          <p:nvPr>
            <p:ph type="title"/>
          </p:nvPr>
        </p:nvSpPr>
        <p:spPr/>
        <p:txBody>
          <a:bodyPr/>
          <a:lstStyle/>
          <a:p>
            <a:endParaRPr lang="en-US" dirty="0"/>
          </a:p>
        </p:txBody>
      </p:sp>
      <p:pic>
        <p:nvPicPr>
          <p:cNvPr id="4" name="Content Placeholder 4">
            <a:extLst>
              <a:ext uri="{FF2B5EF4-FFF2-40B4-BE49-F238E27FC236}">
                <a16:creationId xmlns:a16="http://schemas.microsoft.com/office/drawing/2014/main" id="{E164BA95-2F1B-D0CD-31CF-C4CC6C976F11}"/>
              </a:ext>
            </a:extLst>
          </p:cNvPr>
          <p:cNvPicPr>
            <a:picLocks noGrp="1" noChangeAspect="1"/>
          </p:cNvPicPr>
          <p:nvPr/>
        </p:nvPicPr>
        <p:blipFill>
          <a:blip r:embed="rId3"/>
          <a:stretch>
            <a:fillRect/>
          </a:stretch>
        </p:blipFill>
        <p:spPr>
          <a:xfrm>
            <a:off x="-202042" y="0"/>
            <a:ext cx="11845642" cy="6943725"/>
          </a:xfrm>
          <a:prstGeom prst="rect">
            <a:avLst/>
          </a:prstGeom>
        </p:spPr>
      </p:pic>
    </p:spTree>
    <p:extLst>
      <p:ext uri="{BB962C8B-B14F-4D97-AF65-F5344CB8AC3E}">
        <p14:creationId xmlns:p14="http://schemas.microsoft.com/office/powerpoint/2010/main" val="333535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0427-9487-5273-E48C-47580CC04435}"/>
              </a:ext>
            </a:extLst>
          </p:cNvPr>
          <p:cNvSpPr>
            <a:spLocks noGrp="1"/>
          </p:cNvSpPr>
          <p:nvPr>
            <p:ph type="title"/>
          </p:nvPr>
        </p:nvSpPr>
        <p:spPr/>
        <p:txBody>
          <a:bodyPr/>
          <a:lstStyle/>
          <a:p>
            <a:r>
              <a:rPr lang="en-US" dirty="0"/>
              <a:t>Lots of empty space</a:t>
            </a:r>
          </a:p>
        </p:txBody>
      </p:sp>
      <p:pic>
        <p:nvPicPr>
          <p:cNvPr id="4" name="Picture 2">
            <a:extLst>
              <a:ext uri="{FF2B5EF4-FFF2-40B4-BE49-F238E27FC236}">
                <a16:creationId xmlns:a16="http://schemas.microsoft.com/office/drawing/2014/main" id="{02D5F51D-AAAC-8030-0BF5-5E1AC5B7BDBB}"/>
              </a:ext>
            </a:extLst>
          </p:cNvPr>
          <p:cNvPicPr>
            <a:picLocks noGrp="1" noChangeAspect="1" noChangeArrowheads="1"/>
          </p:cNvPicPr>
          <p:nvPr>
            <p:ph type="tbl" sz="quarter" idx="10"/>
          </p:nvPr>
        </p:nvPicPr>
        <p:blipFill>
          <a:blip r:embed="rId3">
            <a:extLst>
              <a:ext uri="{28A0092B-C50C-407E-A947-70E740481C1C}">
                <a14:useLocalDpi xmlns:a14="http://schemas.microsoft.com/office/drawing/2010/main" val="0"/>
              </a:ext>
            </a:extLst>
          </a:blip>
          <a:srcRect/>
          <a:stretch>
            <a:fillRect/>
          </a:stretch>
        </p:blipFill>
        <p:spPr bwMode="auto">
          <a:xfrm>
            <a:off x="593725" y="2926226"/>
            <a:ext cx="10972800" cy="304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8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C614-A6B4-8F7E-A21C-CE3F3AE3A880}"/>
              </a:ext>
            </a:extLst>
          </p:cNvPr>
          <p:cNvSpPr>
            <a:spLocks noGrp="1"/>
          </p:cNvSpPr>
          <p:nvPr>
            <p:ph type="title"/>
          </p:nvPr>
        </p:nvSpPr>
        <p:spPr>
          <a:xfrm>
            <a:off x="3422374" y="3717891"/>
            <a:ext cx="4518991" cy="1430580"/>
          </a:xfrm>
        </p:spPr>
        <p:txBody>
          <a:bodyPr/>
          <a:lstStyle/>
          <a:p>
            <a:pPr algn="ctr"/>
            <a:r>
              <a:rPr lang="en-US" sz="4400" b="1" dirty="0">
                <a:solidFill>
                  <a:schemeClr val="bg1"/>
                </a:solidFill>
              </a:rPr>
              <a:t>What it could be.</a:t>
            </a:r>
            <a:br>
              <a:rPr lang="en-US" sz="4400" b="1" dirty="0">
                <a:solidFill>
                  <a:schemeClr val="bg1"/>
                </a:solidFill>
              </a:rPr>
            </a:br>
            <a:endParaRPr lang="en-US" dirty="0"/>
          </a:p>
        </p:txBody>
      </p:sp>
      <p:pic>
        <p:nvPicPr>
          <p:cNvPr id="4" name="Picture 1">
            <a:extLst>
              <a:ext uri="{FF2B5EF4-FFF2-40B4-BE49-F238E27FC236}">
                <a16:creationId xmlns:a16="http://schemas.microsoft.com/office/drawing/2014/main" id="{FA65B581-68F4-74CF-4200-75940DBACB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391"/>
          <a:stretch/>
        </p:blipFill>
        <p:spPr bwMode="auto">
          <a:xfrm>
            <a:off x="-1" y="0"/>
            <a:ext cx="12339533" cy="37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223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D352-6283-78D4-14E8-46832C87ACF8}"/>
              </a:ext>
            </a:extLst>
          </p:cNvPr>
          <p:cNvSpPr>
            <a:spLocks noGrp="1"/>
          </p:cNvSpPr>
          <p:nvPr>
            <p:ph type="title"/>
          </p:nvPr>
        </p:nvSpPr>
        <p:spPr/>
        <p:txBody>
          <a:bodyPr/>
          <a:lstStyle/>
          <a:p>
            <a:pPr algn="ctr"/>
            <a:r>
              <a:rPr lang="en-US" dirty="0"/>
              <a:t>Stay tuned for more improvements!</a:t>
            </a:r>
          </a:p>
        </p:txBody>
      </p:sp>
      <p:pic>
        <p:nvPicPr>
          <p:cNvPr id="5" name="Picture 4">
            <a:extLst>
              <a:ext uri="{FF2B5EF4-FFF2-40B4-BE49-F238E27FC236}">
                <a16:creationId xmlns:a16="http://schemas.microsoft.com/office/drawing/2014/main" id="{9FC1CC1F-10C9-95D1-B09B-A543FA920DDB}"/>
              </a:ext>
            </a:extLst>
          </p:cNvPr>
          <p:cNvPicPr>
            <a:picLocks noChangeAspect="1"/>
          </p:cNvPicPr>
          <p:nvPr/>
        </p:nvPicPr>
        <p:blipFill>
          <a:blip r:embed="rId2"/>
          <a:stretch>
            <a:fillRect/>
          </a:stretch>
        </p:blipFill>
        <p:spPr>
          <a:xfrm>
            <a:off x="487509" y="2114470"/>
            <a:ext cx="11216982" cy="3312551"/>
          </a:xfrm>
          <a:prstGeom prst="rect">
            <a:avLst/>
          </a:prstGeom>
        </p:spPr>
      </p:pic>
    </p:spTree>
    <p:extLst>
      <p:ext uri="{BB962C8B-B14F-4D97-AF65-F5344CB8AC3E}">
        <p14:creationId xmlns:p14="http://schemas.microsoft.com/office/powerpoint/2010/main" val="3068278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109E-82C8-6EC2-E1EF-0921329E07D5}"/>
              </a:ext>
            </a:extLst>
          </p:cNvPr>
          <p:cNvSpPr>
            <a:spLocks noGrp="1"/>
          </p:cNvSpPr>
          <p:nvPr>
            <p:ph type="title"/>
          </p:nvPr>
        </p:nvSpPr>
        <p:spPr>
          <a:xfrm>
            <a:off x="594360" y="278129"/>
            <a:ext cx="9778365" cy="1494596"/>
          </a:xfrm>
        </p:spPr>
        <p:txBody>
          <a:bodyPr anchor="b">
            <a:normAutofit/>
          </a:bodyPr>
          <a:lstStyle/>
          <a:p>
            <a:r>
              <a:rPr lang="en-US" dirty="0"/>
              <a:t>5 Minute Break </a:t>
            </a:r>
            <a:br>
              <a:rPr lang="en-US" dirty="0"/>
            </a:br>
            <a:r>
              <a:rPr lang="en-US" u="sng" dirty="0"/>
              <a:t>Submit Your Written Questions Now</a:t>
            </a:r>
            <a:endParaRPr lang="en-US" dirty="0"/>
          </a:p>
        </p:txBody>
      </p:sp>
      <p:sp>
        <p:nvSpPr>
          <p:cNvPr id="3" name="Content Placeholder 2">
            <a:extLst>
              <a:ext uri="{FF2B5EF4-FFF2-40B4-BE49-F238E27FC236}">
                <a16:creationId xmlns:a16="http://schemas.microsoft.com/office/drawing/2014/main" id="{CCB046D3-DF22-6403-3E41-B92967991D2D}"/>
              </a:ext>
            </a:extLst>
          </p:cNvPr>
          <p:cNvSpPr>
            <a:spLocks noGrp="1"/>
          </p:cNvSpPr>
          <p:nvPr>
            <p:ph sz="quarter" idx="15"/>
          </p:nvPr>
        </p:nvSpPr>
        <p:spPr>
          <a:xfrm>
            <a:off x="594360" y="2393672"/>
            <a:ext cx="4145806" cy="3597470"/>
          </a:xfrm>
        </p:spPr>
        <p:txBody>
          <a:bodyPr>
            <a:normAutofit/>
          </a:bodyPr>
          <a:lstStyle/>
          <a:p>
            <a:pPr marL="283464" lvl="1">
              <a:spcBef>
                <a:spcPts val="2200"/>
              </a:spcBef>
            </a:pPr>
            <a:r>
              <a:rPr lang="en-US" sz="1600" b="1" dirty="0"/>
              <a:t>FAQ - reminder</a:t>
            </a:r>
          </a:p>
          <a:p>
            <a:pPr marL="461963" lvl="2" indent="-171450">
              <a:spcBef>
                <a:spcPts val="600"/>
              </a:spcBef>
            </a:pPr>
            <a:r>
              <a:rPr lang="en-US" sz="1600" b="1" dirty="0"/>
              <a:t> Is this session being recorded and will it be available online? </a:t>
            </a:r>
          </a:p>
          <a:p>
            <a:pPr marL="461963" lvl="3" indent="0">
              <a:spcBef>
                <a:spcPts val="600"/>
              </a:spcBef>
              <a:buNone/>
            </a:pPr>
            <a:r>
              <a:rPr lang="en-US" sz="1600" dirty="0"/>
              <a:t>	YES</a:t>
            </a:r>
          </a:p>
          <a:p>
            <a:pPr marL="461963" lvl="2" indent="-171450"/>
            <a:r>
              <a:rPr lang="en-US" sz="1600" b="1" dirty="0"/>
              <a:t> Will the public have another opportunity to speak? </a:t>
            </a:r>
          </a:p>
          <a:p>
            <a:pPr marL="914400" lvl="3" indent="0">
              <a:spcBef>
                <a:spcPts val="600"/>
              </a:spcBef>
              <a:buNone/>
            </a:pPr>
            <a:r>
              <a:rPr lang="en-US" sz="1600" dirty="0"/>
              <a:t>YES, the public will be able to speak at the public hearing for the Text Amendment and the Map Amendment applications.</a:t>
            </a:r>
          </a:p>
          <a:p>
            <a:pPr marL="461963" lvl="2" indent="-171450"/>
            <a:r>
              <a:rPr lang="en-US" sz="1600" b="1" dirty="0"/>
              <a:t> Who votes on these regulations? </a:t>
            </a:r>
          </a:p>
          <a:p>
            <a:pPr marL="914400" lvl="3" indent="0">
              <a:spcBef>
                <a:spcPts val="600"/>
              </a:spcBef>
              <a:buNone/>
            </a:pPr>
            <a:r>
              <a:rPr lang="en-US" sz="1600" dirty="0"/>
              <a:t>The Planning and Zoning Commission</a:t>
            </a:r>
          </a:p>
          <a:p>
            <a:endParaRPr lang="en-US" sz="1600" dirty="0"/>
          </a:p>
        </p:txBody>
      </p:sp>
      <p:pic>
        <p:nvPicPr>
          <p:cNvPr id="5" name="Content Placeholder 4">
            <a:extLst>
              <a:ext uri="{FF2B5EF4-FFF2-40B4-BE49-F238E27FC236}">
                <a16:creationId xmlns:a16="http://schemas.microsoft.com/office/drawing/2014/main" id="{2F79D4DD-23D1-57B6-02CE-918D1E7A2F18}"/>
              </a:ext>
            </a:extLst>
          </p:cNvPr>
          <p:cNvPicPr>
            <a:picLocks noGrp="1" noChangeAspect="1"/>
          </p:cNvPicPr>
          <p:nvPr>
            <p:ph sz="quarter" idx="16"/>
          </p:nvPr>
        </p:nvPicPr>
        <p:blipFill>
          <a:blip r:embed="rId2"/>
          <a:stretch/>
        </p:blipFill>
        <p:spPr>
          <a:xfrm>
            <a:off x="5881898" y="2393672"/>
            <a:ext cx="5686055" cy="3440063"/>
          </a:xfrm>
          <a:prstGeom prst="rect">
            <a:avLst/>
          </a:prstGeom>
          <a:noFill/>
        </p:spPr>
      </p:pic>
    </p:spTree>
    <p:extLst>
      <p:ext uri="{BB962C8B-B14F-4D97-AF65-F5344CB8AC3E}">
        <p14:creationId xmlns:p14="http://schemas.microsoft.com/office/powerpoint/2010/main" val="2627379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C709-521B-DB5B-1A5B-F895DBBB9875}"/>
              </a:ext>
            </a:extLst>
          </p:cNvPr>
          <p:cNvSpPr>
            <a:spLocks noGrp="1"/>
          </p:cNvSpPr>
          <p:nvPr>
            <p:ph type="title"/>
          </p:nvPr>
        </p:nvSpPr>
        <p:spPr>
          <a:xfrm>
            <a:off x="594359" y="972668"/>
            <a:ext cx="6987655" cy="687704"/>
          </a:xfrm>
        </p:spPr>
        <p:txBody>
          <a:bodyPr/>
          <a:lstStyle/>
          <a:p>
            <a:r>
              <a:rPr lang="en-US" dirty="0"/>
              <a:t>QUESTIONS?</a:t>
            </a:r>
          </a:p>
        </p:txBody>
      </p:sp>
      <p:sp>
        <p:nvSpPr>
          <p:cNvPr id="3" name="Content Placeholder 2">
            <a:extLst>
              <a:ext uri="{FF2B5EF4-FFF2-40B4-BE49-F238E27FC236}">
                <a16:creationId xmlns:a16="http://schemas.microsoft.com/office/drawing/2014/main" id="{3229EC22-E546-00F6-A516-C3765952EEEF}"/>
              </a:ext>
            </a:extLst>
          </p:cNvPr>
          <p:cNvSpPr>
            <a:spLocks noGrp="1"/>
          </p:cNvSpPr>
          <p:nvPr>
            <p:ph sz="quarter" idx="13"/>
          </p:nvPr>
        </p:nvSpPr>
        <p:spPr>
          <a:xfrm>
            <a:off x="594359" y="2585545"/>
            <a:ext cx="6787747" cy="3404890"/>
          </a:xfrm>
        </p:spPr>
        <p:txBody>
          <a:bodyPr/>
          <a:lstStyle/>
          <a:p>
            <a:pPr marL="0" indent="0">
              <a:buNone/>
            </a:pPr>
            <a:r>
              <a:rPr lang="en-US" sz="2800" dirty="0"/>
              <a:t>Write your questions on an index card and hand them to a member of the Commission.</a:t>
            </a:r>
          </a:p>
          <a:p>
            <a:pPr marL="0" indent="0">
              <a:buNone/>
            </a:pPr>
            <a:endParaRPr lang="en-US" sz="2800" dirty="0"/>
          </a:p>
          <a:p>
            <a:pPr marL="0" indent="0">
              <a:buNone/>
            </a:pPr>
            <a:r>
              <a:rPr lang="en-US" sz="2800" dirty="0"/>
              <a:t>We will answer as many questions as we can in the next </a:t>
            </a:r>
            <a:r>
              <a:rPr lang="en-US" sz="2800" dirty="0">
                <a:solidFill>
                  <a:schemeClr val="bg1"/>
                </a:solidFill>
              </a:rPr>
              <a:t>45 minutes</a:t>
            </a:r>
            <a:r>
              <a:rPr lang="en-US" sz="2800" dirty="0"/>
              <a:t>.</a:t>
            </a:r>
          </a:p>
          <a:p>
            <a:pPr marL="0" indent="0">
              <a:buNone/>
            </a:pPr>
            <a:endParaRPr lang="en-US" dirty="0"/>
          </a:p>
          <a:p>
            <a:pPr marL="0" indent="0">
              <a:buNone/>
            </a:pPr>
            <a:endParaRPr lang="en-US" dirty="0"/>
          </a:p>
        </p:txBody>
      </p:sp>
      <p:pic>
        <p:nvPicPr>
          <p:cNvPr id="2050" name="Picture 2" descr="hand holding paper clipart 10 free Cliparts | Download images on ...">
            <a:extLst>
              <a:ext uri="{FF2B5EF4-FFF2-40B4-BE49-F238E27FC236}">
                <a16:creationId xmlns:a16="http://schemas.microsoft.com/office/drawing/2014/main" id="{C698D779-F936-A26E-CE8F-86AB5FC21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443" y="3429000"/>
            <a:ext cx="2050174" cy="315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2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4BE9CD-7AB1-DDC6-6E85-936C933F7825}"/>
              </a:ext>
            </a:extLst>
          </p:cNvPr>
          <p:cNvSpPr>
            <a:spLocks noGrp="1"/>
          </p:cNvSpPr>
          <p:nvPr>
            <p:ph sz="quarter" idx="14"/>
          </p:nvPr>
        </p:nvSpPr>
        <p:spPr>
          <a:xfrm>
            <a:off x="603885" y="584005"/>
            <a:ext cx="2825115" cy="989614"/>
          </a:xfrm>
        </p:spPr>
        <p:txBody>
          <a:bodyPr>
            <a:normAutofit/>
          </a:bodyPr>
          <a:lstStyle/>
          <a:p>
            <a:r>
              <a:rPr lang="en-US" sz="4400" b="1" spc="50" dirty="0">
                <a:latin typeface="+mj-lt"/>
                <a:ea typeface="+mj-ea"/>
                <a:cs typeface="+mj-cs"/>
              </a:rPr>
              <a:t>Next Steps</a:t>
            </a:r>
          </a:p>
        </p:txBody>
      </p:sp>
      <p:sp>
        <p:nvSpPr>
          <p:cNvPr id="3" name="Content Placeholder 2">
            <a:extLst>
              <a:ext uri="{FF2B5EF4-FFF2-40B4-BE49-F238E27FC236}">
                <a16:creationId xmlns:a16="http://schemas.microsoft.com/office/drawing/2014/main" id="{97DC8C15-AB1B-6FE9-5096-F4099B061523}"/>
              </a:ext>
            </a:extLst>
          </p:cNvPr>
          <p:cNvSpPr>
            <a:spLocks noGrp="1"/>
          </p:cNvSpPr>
          <p:nvPr>
            <p:ph sz="quarter" idx="13"/>
          </p:nvPr>
        </p:nvSpPr>
        <p:spPr>
          <a:xfrm>
            <a:off x="3661410" y="998675"/>
            <a:ext cx="7926705" cy="5646674"/>
          </a:xfrm>
        </p:spPr>
        <p:txBody>
          <a:bodyPr>
            <a:normAutofit fontScale="55000" lnSpcReduction="20000"/>
          </a:bodyPr>
          <a:lstStyle/>
          <a:p>
            <a:pPr marL="457200" indent="-457200">
              <a:buFont typeface="Wingdings" panose="05000000000000000000" pitchFamily="2" charset="2"/>
              <a:buChar char="ü"/>
            </a:pPr>
            <a:r>
              <a:rPr lang="en-US" sz="2900" dirty="0">
                <a:solidFill>
                  <a:schemeClr val="bg1"/>
                </a:solidFill>
              </a:rPr>
              <a:t>Public Informational Meeting: November 19, 2024</a:t>
            </a:r>
            <a:endParaRPr lang="en-US" sz="2900" dirty="0"/>
          </a:p>
          <a:p>
            <a:pPr marL="457200" indent="-457200">
              <a:lnSpc>
                <a:spcPct val="120000"/>
              </a:lnSpc>
              <a:spcBef>
                <a:spcPts val="0"/>
              </a:spcBef>
              <a:buFont typeface="Arial" panose="020B0604020202020204" pitchFamily="34" charset="0"/>
              <a:buChar char="•"/>
              <a:tabLst>
                <a:tab pos="287338" algn="l"/>
              </a:tabLst>
            </a:pPr>
            <a:r>
              <a:rPr lang="en-US" sz="2900" dirty="0"/>
              <a:t>PZC authorizes filing of 2 applications:</a:t>
            </a:r>
          </a:p>
          <a:p>
            <a:pPr marL="1376363" indent="-514350">
              <a:lnSpc>
                <a:spcPct val="120000"/>
              </a:lnSpc>
              <a:spcBef>
                <a:spcPts val="0"/>
              </a:spcBef>
              <a:buFont typeface="+mj-lt"/>
              <a:buAutoNum type="arabicPeriod"/>
              <a:tabLst>
                <a:tab pos="287338" algn="l"/>
              </a:tabLst>
            </a:pPr>
            <a:r>
              <a:rPr lang="en-US" sz="2900" dirty="0"/>
              <a:t>Text Amendment</a:t>
            </a:r>
          </a:p>
          <a:p>
            <a:pPr marL="1376363" indent="-514350">
              <a:lnSpc>
                <a:spcPct val="120000"/>
              </a:lnSpc>
              <a:spcBef>
                <a:spcPts val="0"/>
              </a:spcBef>
              <a:buFont typeface="+mj-lt"/>
              <a:buAutoNum type="arabicPeriod"/>
              <a:tabLst>
                <a:tab pos="287338" algn="l"/>
              </a:tabLst>
            </a:pPr>
            <a:r>
              <a:rPr lang="en-US" sz="2900" dirty="0"/>
              <a:t>Map Amendment</a:t>
            </a:r>
          </a:p>
          <a:p>
            <a:pPr marL="457200" indent="-457200">
              <a:lnSpc>
                <a:spcPct val="120000"/>
              </a:lnSpc>
              <a:spcBef>
                <a:spcPts val="0"/>
              </a:spcBef>
              <a:buFont typeface="Arial" panose="020B0604020202020204" pitchFamily="34" charset="0"/>
              <a:buChar char="•"/>
              <a:tabLst>
                <a:tab pos="457200" algn="l"/>
              </a:tabLst>
            </a:pPr>
            <a:r>
              <a:rPr lang="en-US" sz="2900" dirty="0"/>
              <a:t>File Map and Text amendment applications with City Clerk</a:t>
            </a:r>
          </a:p>
          <a:p>
            <a:pPr marL="457200" indent="-457200">
              <a:lnSpc>
                <a:spcPct val="120000"/>
              </a:lnSpc>
              <a:spcBef>
                <a:spcPts val="0"/>
              </a:spcBef>
              <a:buFont typeface="Arial" panose="020B0604020202020204" pitchFamily="34" charset="0"/>
              <a:buChar char="•"/>
              <a:tabLst>
                <a:tab pos="457200" algn="l"/>
              </a:tabLst>
            </a:pPr>
            <a:r>
              <a:rPr lang="en-US" sz="2900" dirty="0"/>
              <a:t>Deliver applications to Southeastern CT Council of Governments for advisory opinion</a:t>
            </a:r>
          </a:p>
          <a:p>
            <a:pPr marL="457200" indent="-457200">
              <a:lnSpc>
                <a:spcPct val="120000"/>
              </a:lnSpc>
              <a:spcBef>
                <a:spcPts val="0"/>
              </a:spcBef>
              <a:buFont typeface="Arial" panose="020B0604020202020204" pitchFamily="34" charset="0"/>
              <a:buChar char="•"/>
              <a:tabLst>
                <a:tab pos="457200" algn="l"/>
              </a:tabLst>
            </a:pPr>
            <a:r>
              <a:rPr lang="en-US" sz="2900" dirty="0"/>
              <a:t>Post Text and Map Amendment Applications on City website </a:t>
            </a:r>
            <a:r>
              <a:rPr lang="en-US" sz="2900" dirty="0">
                <a:solidFill>
                  <a:srgbClr val="FF0000"/>
                </a:solidFill>
              </a:rPr>
              <a:t>(add website)</a:t>
            </a:r>
          </a:p>
          <a:p>
            <a:pPr marL="457200" indent="-457200">
              <a:lnSpc>
                <a:spcPct val="120000"/>
              </a:lnSpc>
              <a:spcBef>
                <a:spcPts val="0"/>
              </a:spcBef>
              <a:buFont typeface="Arial" panose="020B0604020202020204" pitchFamily="34" charset="0"/>
              <a:buChar char="•"/>
              <a:tabLst>
                <a:tab pos="457200" algn="l"/>
              </a:tabLst>
            </a:pPr>
            <a:r>
              <a:rPr lang="en-US" sz="2900" dirty="0"/>
              <a:t>Supply hard copy of applications to City Clerk and Bill Memorial Library for public viewing</a:t>
            </a:r>
          </a:p>
          <a:p>
            <a:pPr marL="457200" indent="-457200">
              <a:lnSpc>
                <a:spcPct val="120000"/>
              </a:lnSpc>
              <a:spcBef>
                <a:spcPts val="0"/>
              </a:spcBef>
              <a:buFont typeface="Arial" panose="020B0604020202020204" pitchFamily="34" charset="0"/>
              <a:buChar char="•"/>
              <a:tabLst>
                <a:tab pos="457200" algn="l"/>
              </a:tabLst>
            </a:pPr>
            <a:r>
              <a:rPr lang="en-US" sz="2900" dirty="0"/>
              <a:t>Post legal advertising in The Day including date and time of public hearings per CGS</a:t>
            </a:r>
          </a:p>
          <a:p>
            <a:pPr marL="457200" indent="-457200">
              <a:lnSpc>
                <a:spcPct val="120000"/>
              </a:lnSpc>
              <a:spcBef>
                <a:spcPts val="0"/>
              </a:spcBef>
              <a:buFont typeface="Arial" panose="020B0604020202020204" pitchFamily="34" charset="0"/>
              <a:buChar char="•"/>
              <a:tabLst>
                <a:tab pos="457200" algn="l"/>
              </a:tabLst>
            </a:pPr>
            <a:r>
              <a:rPr lang="en-US" sz="2900" dirty="0"/>
              <a:t>Post agenda in Municipal Building Lobby and online</a:t>
            </a:r>
          </a:p>
          <a:p>
            <a:pPr marL="457200" indent="-457200">
              <a:lnSpc>
                <a:spcPct val="120000"/>
              </a:lnSpc>
              <a:spcBef>
                <a:spcPts val="0"/>
              </a:spcBef>
              <a:buFont typeface="Arial" panose="020B0604020202020204" pitchFamily="34" charset="0"/>
              <a:buChar char="•"/>
              <a:tabLst>
                <a:tab pos="457200" algn="l"/>
              </a:tabLst>
            </a:pPr>
            <a:r>
              <a:rPr lang="en-US" sz="2900" dirty="0"/>
              <a:t>Open and conduct public hearings (hearings may be held simultaneously)</a:t>
            </a:r>
          </a:p>
          <a:p>
            <a:pPr marL="457200" indent="-457200">
              <a:lnSpc>
                <a:spcPct val="120000"/>
              </a:lnSpc>
              <a:spcBef>
                <a:spcPts val="0"/>
              </a:spcBef>
              <a:buFont typeface="Arial" panose="020B0604020202020204" pitchFamily="34" charset="0"/>
              <a:buChar char="•"/>
              <a:tabLst>
                <a:tab pos="457200" algn="l"/>
              </a:tabLst>
            </a:pPr>
            <a:r>
              <a:rPr lang="en-US" sz="2900" dirty="0"/>
              <a:t>Close public hearings  </a:t>
            </a:r>
          </a:p>
          <a:p>
            <a:pPr marL="457200" indent="-457200">
              <a:lnSpc>
                <a:spcPct val="120000"/>
              </a:lnSpc>
              <a:spcBef>
                <a:spcPts val="0"/>
              </a:spcBef>
              <a:buFont typeface="Arial" panose="020B0604020202020204" pitchFamily="34" charset="0"/>
              <a:buChar char="•"/>
              <a:tabLst>
                <a:tab pos="457200" algn="l"/>
              </a:tabLst>
            </a:pPr>
            <a:r>
              <a:rPr lang="en-US" sz="2900" dirty="0"/>
              <a:t>Commission deliberations on each application</a:t>
            </a:r>
          </a:p>
          <a:p>
            <a:pPr marL="457200" indent="-457200">
              <a:lnSpc>
                <a:spcPct val="120000"/>
              </a:lnSpc>
              <a:spcBef>
                <a:spcPts val="0"/>
              </a:spcBef>
              <a:buFont typeface="Arial" panose="020B0604020202020204" pitchFamily="34" charset="0"/>
              <a:buChar char="•"/>
              <a:tabLst>
                <a:tab pos="457200" algn="l"/>
              </a:tabLst>
            </a:pPr>
            <a:r>
              <a:rPr lang="en-US" sz="2900" dirty="0"/>
              <a:t>Separate vote on Map and Text amendments that includes:</a:t>
            </a:r>
          </a:p>
          <a:p>
            <a:pPr marL="1317625" lvl="1" indent="-514350">
              <a:lnSpc>
                <a:spcPct val="120000"/>
              </a:lnSpc>
              <a:spcBef>
                <a:spcPts val="0"/>
              </a:spcBef>
              <a:buFont typeface="+mj-lt"/>
              <a:buAutoNum type="arabicPeriod"/>
              <a:tabLst>
                <a:tab pos="457200" algn="l"/>
              </a:tabLst>
            </a:pPr>
            <a:r>
              <a:rPr lang="en-US" sz="2900" dirty="0"/>
              <a:t>Confirmation that each application is consistent with the POCD</a:t>
            </a:r>
          </a:p>
          <a:p>
            <a:pPr marL="1317625" lvl="1" indent="-514350">
              <a:lnSpc>
                <a:spcPct val="120000"/>
              </a:lnSpc>
              <a:spcBef>
                <a:spcPts val="0"/>
              </a:spcBef>
              <a:buFont typeface="+mj-lt"/>
              <a:buAutoNum type="arabicPeriod"/>
              <a:tabLst>
                <a:tab pos="457200" algn="l"/>
              </a:tabLst>
            </a:pPr>
            <a:r>
              <a:rPr lang="en-US" sz="2900" dirty="0"/>
              <a:t>Establishment of the Adopted Date for each application</a:t>
            </a:r>
          </a:p>
          <a:p>
            <a:pPr marL="1317625" lvl="1" indent="-514350">
              <a:lnSpc>
                <a:spcPct val="120000"/>
              </a:lnSpc>
              <a:spcBef>
                <a:spcPts val="0"/>
              </a:spcBef>
              <a:buFont typeface="+mj-lt"/>
              <a:buAutoNum type="arabicPeriod"/>
              <a:tabLst>
                <a:tab pos="457200" algn="l"/>
              </a:tabLst>
            </a:pPr>
            <a:r>
              <a:rPr lang="en-US" sz="2900" dirty="0"/>
              <a:t>Setting of Effective Date for each application</a:t>
            </a:r>
          </a:p>
          <a:p>
            <a:pPr marL="457200" indent="-457200">
              <a:lnSpc>
                <a:spcPct val="120000"/>
              </a:lnSpc>
              <a:spcBef>
                <a:spcPts val="0"/>
              </a:spcBef>
              <a:buFont typeface="Arial" panose="020B0604020202020204" pitchFamily="34" charset="0"/>
              <a:buChar char="•"/>
              <a:tabLst>
                <a:tab pos="457200" algn="l"/>
              </a:tabLst>
            </a:pPr>
            <a:r>
              <a:rPr lang="en-US" sz="2900" dirty="0"/>
              <a:t>Publish Notice of Decision for each application prior to their effective date </a:t>
            </a:r>
          </a:p>
          <a:p>
            <a:pPr marL="457200" indent="-457200">
              <a:lnSpc>
                <a:spcPct val="120000"/>
              </a:lnSpc>
              <a:spcBef>
                <a:spcPts val="0"/>
              </a:spcBef>
              <a:buFont typeface="Arial" panose="020B0604020202020204" pitchFamily="34" charset="0"/>
              <a:buChar char="•"/>
              <a:tabLst>
                <a:tab pos="457200" algn="l"/>
              </a:tabLst>
            </a:pPr>
            <a:r>
              <a:rPr lang="en-US" sz="2900" dirty="0"/>
              <a:t>Approved changes become valid on effective date.</a:t>
            </a:r>
          </a:p>
          <a:p>
            <a:pPr marL="287338" indent="-287338">
              <a:spcBef>
                <a:spcPts val="0"/>
              </a:spcBef>
              <a:tabLst>
                <a:tab pos="457200" algn="l"/>
              </a:tabLst>
            </a:pPr>
            <a:endParaRPr lang="en-US" dirty="0"/>
          </a:p>
          <a:p>
            <a:pPr marL="457200" indent="-457200">
              <a:spcBef>
                <a:spcPts val="0"/>
              </a:spcBef>
              <a:buNone/>
              <a:tabLst>
                <a:tab pos="287338" algn="l"/>
              </a:tabLst>
            </a:pPr>
            <a:endParaRPr lang="en-US" dirty="0"/>
          </a:p>
          <a:p>
            <a:pPr marL="457200" indent="-457200" algn="r">
              <a:spcBef>
                <a:spcPts val="0"/>
              </a:spcBef>
              <a:buNone/>
              <a:tabLst>
                <a:tab pos="287338" algn="l"/>
              </a:tabLst>
            </a:pPr>
            <a:endParaRPr lang="en-US" sz="2900" b="1" dirty="0"/>
          </a:p>
        </p:txBody>
      </p:sp>
    </p:spTree>
    <p:extLst>
      <p:ext uri="{BB962C8B-B14F-4D97-AF65-F5344CB8AC3E}">
        <p14:creationId xmlns:p14="http://schemas.microsoft.com/office/powerpoint/2010/main" val="388651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76072" y="715523"/>
            <a:ext cx="10873740" cy="773789"/>
          </a:xfrm>
        </p:spPr>
        <p:txBody>
          <a:bodyPr/>
          <a:lstStyle/>
          <a:p>
            <a:r>
              <a:rPr lang="en-US" dirty="0"/>
              <a:t>Topics of Discussion</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3009635" y="1349463"/>
            <a:ext cx="8440177" cy="5295536"/>
          </a:xfrm>
        </p:spPr>
        <p:txBody>
          <a:bodyPr tIns="457200">
            <a:noAutofit/>
          </a:bodyPr>
          <a:lstStyle/>
          <a:p>
            <a:pPr marL="461963" indent="-461963">
              <a:buAutoNum type="romanUcPeriod"/>
              <a:tabLst>
                <a:tab pos="461963" algn="l"/>
              </a:tabLst>
            </a:pPr>
            <a:r>
              <a:rPr lang="en-US" sz="1800" b="1" dirty="0"/>
              <a:t>THE LIMITS OF ZONING</a:t>
            </a:r>
          </a:p>
          <a:p>
            <a:pPr marL="461963" indent="-461963">
              <a:buFont typeface="Arial" panose="020B0604020202020204" pitchFamily="34" charset="0"/>
              <a:buAutoNum type="romanUcPeriod"/>
              <a:tabLst>
                <a:tab pos="461963" algn="l"/>
              </a:tabLst>
            </a:pPr>
            <a:r>
              <a:rPr lang="en-US" sz="1800" b="1" dirty="0"/>
              <a:t>HOUSING NEED</a:t>
            </a:r>
          </a:p>
          <a:p>
            <a:pPr marL="461963" indent="-461963">
              <a:buAutoNum type="romanUcPeriod"/>
              <a:tabLst>
                <a:tab pos="461963" algn="l"/>
              </a:tabLst>
            </a:pPr>
            <a:r>
              <a:rPr lang="en-US" sz="1800" b="1" dirty="0"/>
              <a:t>WORKFORCE  EXPANSION</a:t>
            </a:r>
          </a:p>
          <a:p>
            <a:pPr marL="461963" indent="-461963">
              <a:buAutoNum type="romanUcPeriod"/>
              <a:tabLst>
                <a:tab pos="461963" algn="l"/>
              </a:tabLst>
            </a:pPr>
            <a:r>
              <a:rPr lang="en-US" sz="1800" b="1" dirty="0"/>
              <a:t>THAMES STREET STUDY RECOMMENDATIONS</a:t>
            </a:r>
          </a:p>
          <a:p>
            <a:pPr marL="461963" indent="-461963">
              <a:buAutoNum type="romanUcPeriod"/>
              <a:tabLst>
                <a:tab pos="461963" algn="l"/>
              </a:tabLst>
            </a:pPr>
            <a:r>
              <a:rPr lang="en-US" sz="1800" b="1" dirty="0"/>
              <a:t>PROPOSED ZONING MAP CHANGES AND DENSITY</a:t>
            </a:r>
          </a:p>
          <a:p>
            <a:pPr marL="461963" indent="-461963">
              <a:buFont typeface="Arial" panose="020B0604020202020204" pitchFamily="34" charset="0"/>
              <a:buAutoNum type="romanUcPeriod"/>
              <a:tabLst>
                <a:tab pos="461963" algn="l"/>
              </a:tabLst>
            </a:pPr>
            <a:r>
              <a:rPr lang="en-US" sz="1800" b="1" dirty="0"/>
              <a:t>ALLOWED USE TABLE</a:t>
            </a:r>
          </a:p>
          <a:p>
            <a:pPr marL="461963" indent="-461963">
              <a:buFont typeface="Arial" panose="020B0604020202020204" pitchFamily="34" charset="0"/>
              <a:buAutoNum type="romanUcPeriod"/>
              <a:tabLst>
                <a:tab pos="461963" algn="l"/>
              </a:tabLst>
            </a:pPr>
            <a:r>
              <a:rPr lang="en-US" sz="1800" b="1" dirty="0"/>
              <a:t>PARKING </a:t>
            </a:r>
          </a:p>
          <a:p>
            <a:pPr marL="461963" indent="-461963">
              <a:buFont typeface="Arial" panose="020B0604020202020204" pitchFamily="34" charset="0"/>
              <a:buAutoNum type="romanUcPeriod"/>
              <a:tabLst>
                <a:tab pos="461963" algn="l"/>
              </a:tabLst>
            </a:pPr>
            <a:r>
              <a:rPr lang="en-US" sz="1800" b="1" dirty="0"/>
              <a:t>POCD PRINCIPLES: HOW THE ENTIRE CITY BENEFITS FROM IMPLEMENTING THESE PLANNING PRINCIPLES</a:t>
            </a:r>
          </a:p>
          <a:p>
            <a:pPr marL="461963" indent="-461963">
              <a:buFont typeface="Arial" panose="020B0604020202020204" pitchFamily="34" charset="0"/>
              <a:buAutoNum type="romanUcPeriod"/>
              <a:tabLst>
                <a:tab pos="461963" algn="l"/>
              </a:tabLst>
            </a:pPr>
            <a:r>
              <a:rPr lang="en-US" sz="1800" b="1" dirty="0"/>
              <a:t>DIMENSIONAL STANDARDS AND RENDERINGS</a:t>
            </a:r>
          </a:p>
          <a:p>
            <a:pPr marL="461963" indent="-461963">
              <a:buFont typeface="Arial" panose="020B0604020202020204" pitchFamily="34" charset="0"/>
              <a:buAutoNum type="romanUcPeriod"/>
              <a:tabLst>
                <a:tab pos="461963" algn="l"/>
              </a:tabLst>
            </a:pPr>
            <a:endParaRPr lang="en-US" sz="1800" b="1" dirty="0"/>
          </a:p>
        </p:txBody>
      </p:sp>
    </p:spTree>
    <p:extLst>
      <p:ext uri="{BB962C8B-B14F-4D97-AF65-F5344CB8AC3E}">
        <p14:creationId xmlns:p14="http://schemas.microsoft.com/office/powerpoint/2010/main" val="3346685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4273825" y="563525"/>
            <a:ext cx="5454965" cy="5730949"/>
          </a:xfrm>
        </p:spPr>
        <p:txBody>
          <a:bodyPr/>
          <a:lstStyle/>
          <a:p>
            <a:pPr>
              <a:lnSpc>
                <a:spcPct val="100000"/>
              </a:lnSpc>
            </a:pPr>
            <a:r>
              <a:rPr lang="en-US" dirty="0"/>
              <a:t>Thank you </a:t>
            </a:r>
            <a:br>
              <a:rPr lang="en-US" dirty="0"/>
            </a:br>
            <a:r>
              <a:rPr lang="en-US" sz="3600" dirty="0">
                <a:solidFill>
                  <a:schemeClr val="tx2">
                    <a:lumMod val="75000"/>
                  </a:schemeClr>
                </a:solidFill>
                <a:latin typeface="+mn-lt"/>
                <a:ea typeface="+mn-ea"/>
                <a:cs typeface="+mn-cs"/>
              </a:rPr>
              <a:t>To the public who attended meetings, workshops and hearings, who sent emails, met with staff, and passed along concerns, ideas and photos over the past several months</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73050" y="1334814"/>
            <a:ext cx="3780318" cy="4519448"/>
          </a:xfrm>
        </p:spPr>
        <p:txBody>
          <a:bodyPr/>
          <a:lstStyle/>
          <a:p>
            <a:r>
              <a:rPr lang="en-US" sz="1800" dirty="0"/>
              <a:t>Paul Kunkemoeller, Chair</a:t>
            </a:r>
          </a:p>
          <a:p>
            <a:r>
              <a:rPr lang="en-US" sz="1800" dirty="0"/>
              <a:t>Susan Bergeron, Secretary</a:t>
            </a:r>
          </a:p>
          <a:p>
            <a:r>
              <a:rPr lang="en-US" sz="1800" dirty="0"/>
              <a:t>Robert Boris, Vice-Chair</a:t>
            </a:r>
          </a:p>
          <a:p>
            <a:r>
              <a:rPr lang="en-US" sz="1800" dirty="0"/>
              <a:t>Jason Rusk</a:t>
            </a:r>
          </a:p>
          <a:p>
            <a:r>
              <a:rPr lang="en-US" sz="1800" dirty="0"/>
              <a:t>Coleen Lautrup</a:t>
            </a:r>
          </a:p>
          <a:p>
            <a:r>
              <a:rPr lang="en-US" sz="1800" dirty="0"/>
              <a:t>Cameron James</a:t>
            </a:r>
          </a:p>
          <a:p>
            <a:r>
              <a:rPr lang="en-US" sz="1800" b="0" i="1" dirty="0"/>
              <a:t>Colton Jenkins (Absent)</a:t>
            </a:r>
          </a:p>
          <a:p>
            <a:endParaRPr lang="en-US" sz="1800" dirty="0"/>
          </a:p>
          <a:p>
            <a:pPr>
              <a:lnSpc>
                <a:spcPct val="100000"/>
              </a:lnSpc>
              <a:spcBef>
                <a:spcPts val="0"/>
              </a:spcBef>
            </a:pPr>
            <a:r>
              <a:rPr lang="en-US" sz="1400" dirty="0"/>
              <a:t>Leslie Creane, AICP</a:t>
            </a:r>
          </a:p>
          <a:p>
            <a:pPr>
              <a:lnSpc>
                <a:spcPct val="100000"/>
              </a:lnSpc>
              <a:spcBef>
                <a:spcPts val="0"/>
              </a:spcBef>
            </a:pPr>
            <a:r>
              <a:rPr lang="en-US" sz="1400" dirty="0"/>
              <a:t>City Planner</a:t>
            </a:r>
          </a:p>
          <a:p>
            <a:pPr>
              <a:lnSpc>
                <a:spcPct val="100000"/>
              </a:lnSpc>
              <a:spcBef>
                <a:spcPts val="0"/>
              </a:spcBef>
            </a:pPr>
            <a:endParaRPr lang="en-US" sz="1400" dirty="0"/>
          </a:p>
          <a:p>
            <a:pPr>
              <a:lnSpc>
                <a:spcPct val="100000"/>
              </a:lnSpc>
              <a:spcBef>
                <a:spcPts val="0"/>
              </a:spcBef>
            </a:pPr>
            <a:r>
              <a:rPr lang="en-US" sz="1400" dirty="0"/>
              <a:t>Cierra Patrick</a:t>
            </a:r>
          </a:p>
          <a:p>
            <a:pPr>
              <a:lnSpc>
                <a:spcPct val="100000"/>
              </a:lnSpc>
              <a:spcBef>
                <a:spcPts val="0"/>
              </a:spcBef>
            </a:pPr>
            <a:r>
              <a:rPr lang="en-US" sz="1400" dirty="0"/>
              <a:t>Economic Development Manager</a:t>
            </a:r>
          </a:p>
          <a:p>
            <a:pPr>
              <a:lnSpc>
                <a:spcPct val="100000"/>
              </a:lnSpc>
              <a:spcBef>
                <a:spcPts val="0"/>
              </a:spcBef>
            </a:pPr>
            <a:endParaRPr lang="en-US" sz="1400" dirty="0"/>
          </a:p>
          <a:p>
            <a:pPr>
              <a:lnSpc>
                <a:spcPct val="100000"/>
              </a:lnSpc>
              <a:spcBef>
                <a:spcPts val="0"/>
              </a:spcBef>
            </a:pPr>
            <a:endParaRPr lang="en-US" sz="1400" dirty="0"/>
          </a:p>
          <a:p>
            <a:endParaRPr lang="en-US" sz="1600" dirty="0"/>
          </a:p>
          <a:p>
            <a:endParaRPr lang="en-US" dirty="0"/>
          </a:p>
        </p:txBody>
      </p:sp>
    </p:spTree>
    <p:extLst>
      <p:ext uri="{BB962C8B-B14F-4D97-AF65-F5344CB8AC3E}">
        <p14:creationId xmlns:p14="http://schemas.microsoft.com/office/powerpoint/2010/main" val="426113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0CDCA7-8797-30DE-8BC0-D532EA6EA492}"/>
              </a:ext>
            </a:extLst>
          </p:cNvPr>
          <p:cNvSpPr>
            <a:spLocks noGrp="1"/>
          </p:cNvSpPr>
          <p:nvPr>
            <p:ph type="title"/>
          </p:nvPr>
        </p:nvSpPr>
        <p:spPr>
          <a:xfrm>
            <a:off x="838200" y="301330"/>
            <a:ext cx="10515600" cy="997527"/>
          </a:xfrm>
        </p:spPr>
        <p:txBody>
          <a:bodyPr/>
          <a:lstStyle/>
          <a:p>
            <a:pPr algn="ctr"/>
            <a:r>
              <a:rPr lang="en-US" b="1" dirty="0"/>
              <a:t>What </a:t>
            </a:r>
            <a:r>
              <a:rPr lang="en-US" b="1" dirty="0">
                <a:solidFill>
                  <a:schemeClr val="accent6">
                    <a:lumMod val="75000"/>
                  </a:schemeClr>
                </a:solidFill>
              </a:rPr>
              <a:t>can</a:t>
            </a:r>
            <a:r>
              <a:rPr lang="en-US" b="1" dirty="0"/>
              <a:t> zoning do?</a:t>
            </a:r>
          </a:p>
        </p:txBody>
      </p:sp>
      <p:sp>
        <p:nvSpPr>
          <p:cNvPr id="11" name="Content Placeholder 3">
            <a:extLst>
              <a:ext uri="{FF2B5EF4-FFF2-40B4-BE49-F238E27FC236}">
                <a16:creationId xmlns:a16="http://schemas.microsoft.com/office/drawing/2014/main" id="{B7C9169E-AEB5-6E8C-7299-E5DDC4A837AF}"/>
              </a:ext>
            </a:extLst>
          </p:cNvPr>
          <p:cNvSpPr txBox="1">
            <a:spLocks/>
          </p:cNvSpPr>
          <p:nvPr/>
        </p:nvSpPr>
        <p:spPr>
          <a:xfrm>
            <a:off x="1502658" y="2405323"/>
            <a:ext cx="5157787" cy="4151347"/>
          </a:xfrm>
          <a:prstGeom prst="rect">
            <a:avLst/>
          </a:prstGeo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 height</a:t>
            </a:r>
          </a:p>
          <a:p>
            <a:r>
              <a:rPr lang="en-US" dirty="0"/>
              <a:t>Lot coverage</a:t>
            </a:r>
          </a:p>
          <a:p>
            <a:r>
              <a:rPr lang="en-US" dirty="0"/>
              <a:t>Non-public parking</a:t>
            </a:r>
          </a:p>
          <a:p>
            <a:pPr lvl="1"/>
            <a:r>
              <a:rPr lang="en-US" dirty="0"/>
              <a:t>Location</a:t>
            </a:r>
          </a:p>
          <a:p>
            <a:pPr lvl="1"/>
            <a:r>
              <a:rPr lang="en-US" dirty="0"/>
              <a:t>Maximum and Minimum </a:t>
            </a:r>
          </a:p>
          <a:p>
            <a:r>
              <a:rPr lang="en-US" dirty="0"/>
              <a:t>Pervious vs. impervious areas</a:t>
            </a:r>
          </a:p>
          <a:p>
            <a:r>
              <a:rPr lang="en-US" dirty="0"/>
              <a:t>Landscape standards</a:t>
            </a:r>
          </a:p>
        </p:txBody>
      </p:sp>
      <p:sp>
        <p:nvSpPr>
          <p:cNvPr id="12" name="Content Placeholder 5">
            <a:extLst>
              <a:ext uri="{FF2B5EF4-FFF2-40B4-BE49-F238E27FC236}">
                <a16:creationId xmlns:a16="http://schemas.microsoft.com/office/drawing/2014/main" id="{BDAA4EE8-320B-6550-E949-33412DC31360}"/>
              </a:ext>
            </a:extLst>
          </p:cNvPr>
          <p:cNvSpPr txBox="1">
            <a:spLocks/>
          </p:cNvSpPr>
          <p:nvPr/>
        </p:nvSpPr>
        <p:spPr>
          <a:xfrm>
            <a:off x="6660445" y="2405324"/>
            <a:ext cx="5183188" cy="4151346"/>
          </a:xfrm>
          <a:prstGeom prst="rect">
            <a:avLst/>
          </a:prstGeom>
        </p:spPr>
        <p:txBody>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Exterior lighting standards</a:t>
            </a:r>
          </a:p>
          <a:p>
            <a:r>
              <a:rPr lang="en-US" dirty="0"/>
              <a:t>Signage</a:t>
            </a:r>
          </a:p>
          <a:p>
            <a:r>
              <a:rPr lang="en-US" dirty="0"/>
              <a:t>Where a building and parking can be located on a lot</a:t>
            </a:r>
          </a:p>
          <a:p>
            <a:r>
              <a:rPr lang="en-US" dirty="0"/>
              <a:t>Uses</a:t>
            </a:r>
          </a:p>
          <a:p>
            <a:r>
              <a:rPr lang="en-US" dirty="0"/>
              <a:t>Form</a:t>
            </a:r>
          </a:p>
          <a:p>
            <a:r>
              <a:rPr lang="en-US" dirty="0"/>
              <a:t>Trash location</a:t>
            </a:r>
          </a:p>
          <a:p>
            <a:pPr marL="0" indent="0">
              <a:buNone/>
            </a:pPr>
            <a:r>
              <a:rPr lang="en-US" dirty="0"/>
              <a:t>			…and more</a:t>
            </a:r>
          </a:p>
          <a:p>
            <a:pPr marL="0" indent="0">
              <a:buFont typeface="Arial" panose="020B0604020202020204" pitchFamily="34" charset="0"/>
              <a:buNone/>
            </a:pPr>
            <a:endParaRPr lang="en-US" dirty="0"/>
          </a:p>
          <a:p>
            <a:endParaRPr lang="en-US" dirty="0"/>
          </a:p>
        </p:txBody>
      </p:sp>
      <p:sp>
        <p:nvSpPr>
          <p:cNvPr id="13" name="Text Placeholder 2">
            <a:extLst>
              <a:ext uri="{FF2B5EF4-FFF2-40B4-BE49-F238E27FC236}">
                <a16:creationId xmlns:a16="http://schemas.microsoft.com/office/drawing/2014/main" id="{D0586CFC-19B0-3B90-103E-CE76DD871B88}"/>
              </a:ext>
            </a:extLst>
          </p:cNvPr>
          <p:cNvSpPr txBox="1">
            <a:spLocks/>
          </p:cNvSpPr>
          <p:nvPr/>
        </p:nvSpPr>
        <p:spPr>
          <a:xfrm>
            <a:off x="492642" y="1587730"/>
            <a:ext cx="5157787" cy="997527"/>
          </a:xfrm>
          <a:prstGeom prst="rect">
            <a:avLst/>
          </a:prstGeom>
        </p:spPr>
        <p:txBody>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accent6">
                    <a:lumMod val="75000"/>
                  </a:schemeClr>
                </a:solidFill>
              </a:rPr>
              <a:t>ZONING CAN Regulate</a:t>
            </a:r>
          </a:p>
        </p:txBody>
      </p:sp>
    </p:spTree>
    <p:extLst>
      <p:ext uri="{BB962C8B-B14F-4D97-AF65-F5344CB8AC3E}">
        <p14:creationId xmlns:p14="http://schemas.microsoft.com/office/powerpoint/2010/main" val="204118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22F028-46A8-4EF6-1FD1-D4D57FD18CA0}"/>
              </a:ext>
            </a:extLst>
          </p:cNvPr>
          <p:cNvSpPr>
            <a:spLocks noGrp="1"/>
          </p:cNvSpPr>
          <p:nvPr>
            <p:ph type="title"/>
          </p:nvPr>
        </p:nvSpPr>
        <p:spPr>
          <a:xfrm>
            <a:off x="839788" y="365126"/>
            <a:ext cx="10515600" cy="804456"/>
          </a:xfrm>
        </p:spPr>
        <p:txBody>
          <a:bodyPr/>
          <a:lstStyle/>
          <a:p>
            <a:pPr algn="ctr"/>
            <a:r>
              <a:rPr lang="en-US" b="1" dirty="0"/>
              <a:t>What zoning </a:t>
            </a:r>
            <a:r>
              <a:rPr lang="en-US" b="1" dirty="0">
                <a:solidFill>
                  <a:srgbClr val="FF0000"/>
                </a:solidFill>
              </a:rPr>
              <a:t>can’t</a:t>
            </a:r>
            <a:r>
              <a:rPr lang="en-US" b="1" dirty="0"/>
              <a:t> do.</a:t>
            </a:r>
          </a:p>
        </p:txBody>
      </p:sp>
      <p:sp>
        <p:nvSpPr>
          <p:cNvPr id="5" name="Content Placeholder 3">
            <a:extLst>
              <a:ext uri="{FF2B5EF4-FFF2-40B4-BE49-F238E27FC236}">
                <a16:creationId xmlns:a16="http://schemas.microsoft.com/office/drawing/2014/main" id="{5B35D661-4D51-68B8-1D82-70CFE5006C59}"/>
              </a:ext>
            </a:extLst>
          </p:cNvPr>
          <p:cNvSpPr txBox="1">
            <a:spLocks/>
          </p:cNvSpPr>
          <p:nvPr/>
        </p:nvSpPr>
        <p:spPr>
          <a:xfrm>
            <a:off x="2273481" y="2365219"/>
            <a:ext cx="9686871" cy="4127655"/>
          </a:xfrm>
          <a:prstGeom prst="rect">
            <a:avLst/>
          </a:prstGeom>
        </p:spPr>
        <p:txBody>
          <a:bodyPr>
            <a:normAutofit fontScale="925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Behavior (Police)</a:t>
            </a:r>
          </a:p>
          <a:p>
            <a:r>
              <a:rPr lang="en-US" dirty="0"/>
              <a:t>Noise (Police)</a:t>
            </a:r>
          </a:p>
          <a:p>
            <a:r>
              <a:rPr lang="en-US" dirty="0"/>
              <a:t>Building color (Historic Districts)</a:t>
            </a:r>
          </a:p>
          <a:p>
            <a:r>
              <a:rPr lang="en-US" dirty="0"/>
              <a:t>Architectural style (Historic Districts)</a:t>
            </a:r>
          </a:p>
          <a:p>
            <a:r>
              <a:rPr lang="en-US" dirty="0"/>
              <a:t>Housing decisions based on the effect of the number of children entering a school system (illegal in CT)</a:t>
            </a:r>
          </a:p>
          <a:p>
            <a:r>
              <a:rPr lang="en-US" dirty="0"/>
              <a:t>The ethnic, religion, gender identity, race or other protected classes of tenants or property owners (illegal in CT)</a:t>
            </a:r>
          </a:p>
          <a:p>
            <a:r>
              <a:rPr lang="en-US" dirty="0"/>
              <a:t>Speed, parking and traffic direction on PUBLIC roadways (Police)</a:t>
            </a:r>
          </a:p>
          <a:p>
            <a:endParaRPr lang="en-US" dirty="0"/>
          </a:p>
          <a:p>
            <a:endParaRPr lang="en-US" dirty="0"/>
          </a:p>
        </p:txBody>
      </p:sp>
      <p:sp>
        <p:nvSpPr>
          <p:cNvPr id="6" name="Content Placeholder 3">
            <a:extLst>
              <a:ext uri="{FF2B5EF4-FFF2-40B4-BE49-F238E27FC236}">
                <a16:creationId xmlns:a16="http://schemas.microsoft.com/office/drawing/2014/main" id="{A3D6C527-2F6B-8D8A-8F4E-0835FF70BCD5}"/>
              </a:ext>
            </a:extLst>
          </p:cNvPr>
          <p:cNvSpPr txBox="1">
            <a:spLocks/>
          </p:cNvSpPr>
          <p:nvPr/>
        </p:nvSpPr>
        <p:spPr>
          <a:xfrm>
            <a:off x="531443" y="1485900"/>
            <a:ext cx="3915865" cy="645832"/>
          </a:xfrm>
          <a:prstGeom prst="rect">
            <a:avLst/>
          </a:prstGeom>
        </p:spPr>
        <p:txBody>
          <a:bodyPr>
            <a:normAutofit fontScale="85000" lnSpcReduction="10000"/>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FF0000"/>
                </a:solidFill>
              </a:rPr>
              <a:t>ZONING CAN’T Regulate</a:t>
            </a:r>
          </a:p>
        </p:txBody>
      </p:sp>
    </p:spTree>
    <p:extLst>
      <p:ext uri="{BB962C8B-B14F-4D97-AF65-F5344CB8AC3E}">
        <p14:creationId xmlns:p14="http://schemas.microsoft.com/office/powerpoint/2010/main" val="344516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5857-E6B7-E095-7013-85F25DB5FB8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196D76B-1856-FDA4-BFD8-DF173F419B05}"/>
              </a:ext>
            </a:extLst>
          </p:cNvPr>
          <p:cNvSpPr>
            <a:spLocks noGrp="1"/>
          </p:cNvSpPr>
          <p:nvPr>
            <p:ph type="title"/>
          </p:nvPr>
        </p:nvSpPr>
        <p:spPr>
          <a:xfrm>
            <a:off x="178723" y="213322"/>
            <a:ext cx="8193380" cy="891083"/>
          </a:xfrm>
        </p:spPr>
        <p:txBody>
          <a:bodyPr/>
          <a:lstStyle/>
          <a:p>
            <a:r>
              <a:rPr lang="en-US" dirty="0"/>
              <a:t>2020 Aerial Map for Reference</a:t>
            </a:r>
            <a:endParaRPr lang="en-US" sz="2000" dirty="0"/>
          </a:p>
        </p:txBody>
      </p:sp>
      <p:pic>
        <p:nvPicPr>
          <p:cNvPr id="6" name="Picture 5">
            <a:extLst>
              <a:ext uri="{FF2B5EF4-FFF2-40B4-BE49-F238E27FC236}">
                <a16:creationId xmlns:a16="http://schemas.microsoft.com/office/drawing/2014/main" id="{5BFB8DF4-1D84-0950-C5C2-01EEB38DE75E}"/>
              </a:ext>
            </a:extLst>
          </p:cNvPr>
          <p:cNvPicPr>
            <a:picLocks noChangeAspect="1"/>
          </p:cNvPicPr>
          <p:nvPr/>
        </p:nvPicPr>
        <p:blipFill>
          <a:blip r:embed="rId3"/>
          <a:stretch>
            <a:fillRect/>
          </a:stretch>
        </p:blipFill>
        <p:spPr>
          <a:xfrm>
            <a:off x="24340" y="1535133"/>
            <a:ext cx="12167660" cy="5323351"/>
          </a:xfrm>
          <a:prstGeom prst="rect">
            <a:avLst/>
          </a:prstGeom>
          <a:noFill/>
        </p:spPr>
      </p:pic>
    </p:spTree>
    <p:extLst>
      <p:ext uri="{BB962C8B-B14F-4D97-AF65-F5344CB8AC3E}">
        <p14:creationId xmlns:p14="http://schemas.microsoft.com/office/powerpoint/2010/main" val="1261756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29D3-FCE0-E4AC-7090-1D72AC32366D}"/>
              </a:ext>
            </a:extLst>
          </p:cNvPr>
          <p:cNvSpPr>
            <a:spLocks noGrp="1"/>
          </p:cNvSpPr>
          <p:nvPr>
            <p:ph type="title"/>
          </p:nvPr>
        </p:nvSpPr>
        <p:spPr>
          <a:xfrm>
            <a:off x="594360" y="278129"/>
            <a:ext cx="9778365" cy="636271"/>
          </a:xfrm>
        </p:spPr>
        <p:txBody>
          <a:bodyPr/>
          <a:lstStyle/>
          <a:p>
            <a:r>
              <a:rPr lang="en-US" dirty="0"/>
              <a:t>Housing Needs</a:t>
            </a:r>
          </a:p>
        </p:txBody>
      </p:sp>
      <p:sp>
        <p:nvSpPr>
          <p:cNvPr id="5" name="Title 1">
            <a:extLst>
              <a:ext uri="{FF2B5EF4-FFF2-40B4-BE49-F238E27FC236}">
                <a16:creationId xmlns:a16="http://schemas.microsoft.com/office/drawing/2014/main" id="{B43A9873-2E3F-413E-1359-29F4A2F3795C}"/>
              </a:ext>
            </a:extLst>
          </p:cNvPr>
          <p:cNvSpPr txBox="1">
            <a:spLocks/>
          </p:cNvSpPr>
          <p:nvPr/>
        </p:nvSpPr>
        <p:spPr>
          <a:xfrm>
            <a:off x="594359" y="1400175"/>
            <a:ext cx="9778365" cy="636271"/>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Town of Groton Housing Studies 2021 and 2023 </a:t>
            </a:r>
          </a:p>
          <a:p>
            <a:pPr marL="685800" lvl="1" indent="-285750">
              <a:buFont typeface="Arial" panose="020B0604020202020204" pitchFamily="34" charset="0"/>
              <a:buChar char="•"/>
            </a:pPr>
            <a:r>
              <a:rPr lang="en-US" b="1" dirty="0"/>
              <a:t>Town of Groton – Office of Planning and Development Services</a:t>
            </a:r>
          </a:p>
          <a:p>
            <a:pPr marL="685800" lvl="1" indent="-285750">
              <a:buFont typeface="Arial" panose="020B0604020202020204" pitchFamily="34" charset="0"/>
              <a:buChar char="•"/>
            </a:pPr>
            <a:r>
              <a:rPr lang="en-US" b="1" dirty="0"/>
              <a:t>Camoin Associates</a:t>
            </a:r>
          </a:p>
        </p:txBody>
      </p:sp>
      <p:sp>
        <p:nvSpPr>
          <p:cNvPr id="7" name="TextBox 6">
            <a:extLst>
              <a:ext uri="{FF2B5EF4-FFF2-40B4-BE49-F238E27FC236}">
                <a16:creationId xmlns:a16="http://schemas.microsoft.com/office/drawing/2014/main" id="{BB819977-AF8D-89DC-CF81-5199F6A871A7}"/>
              </a:ext>
            </a:extLst>
          </p:cNvPr>
          <p:cNvSpPr txBox="1"/>
          <p:nvPr/>
        </p:nvSpPr>
        <p:spPr>
          <a:xfrm>
            <a:off x="594358" y="2260611"/>
            <a:ext cx="9778365" cy="523220"/>
          </a:xfrm>
          <a:prstGeom prst="rect">
            <a:avLst/>
          </a:prstGeom>
          <a:noFill/>
        </p:spPr>
        <p:txBody>
          <a:bodyPr wrap="square">
            <a:spAutoFit/>
          </a:bodyPr>
          <a:lstStyle/>
          <a:p>
            <a:r>
              <a:rPr lang="en-US" sz="2800" b="1" dirty="0">
                <a:solidFill>
                  <a:schemeClr val="bg1"/>
                </a:solidFill>
              </a:rPr>
              <a:t>2021 Study – Groton Housing Supply (2019)</a:t>
            </a:r>
          </a:p>
        </p:txBody>
      </p:sp>
      <p:pic>
        <p:nvPicPr>
          <p:cNvPr id="10" name="Picture 9">
            <a:extLst>
              <a:ext uri="{FF2B5EF4-FFF2-40B4-BE49-F238E27FC236}">
                <a16:creationId xmlns:a16="http://schemas.microsoft.com/office/drawing/2014/main" id="{3F472758-3BB2-EA0C-43DC-83A4BC1FF664}"/>
              </a:ext>
            </a:extLst>
          </p:cNvPr>
          <p:cNvPicPr>
            <a:picLocks noChangeAspect="1"/>
          </p:cNvPicPr>
          <p:nvPr/>
        </p:nvPicPr>
        <p:blipFill>
          <a:blip r:embed="rId3"/>
          <a:stretch>
            <a:fillRect/>
          </a:stretch>
        </p:blipFill>
        <p:spPr>
          <a:xfrm>
            <a:off x="2454876" y="2796647"/>
            <a:ext cx="6057328" cy="3880475"/>
          </a:xfrm>
          <a:prstGeom prst="rect">
            <a:avLst/>
          </a:prstGeom>
        </p:spPr>
      </p:pic>
      <p:sp>
        <p:nvSpPr>
          <p:cNvPr id="12" name="TextBox 11">
            <a:extLst>
              <a:ext uri="{FF2B5EF4-FFF2-40B4-BE49-F238E27FC236}">
                <a16:creationId xmlns:a16="http://schemas.microsoft.com/office/drawing/2014/main" id="{3EF0CD9E-5C31-8C4B-09DB-11AEFC60DDED}"/>
              </a:ext>
            </a:extLst>
          </p:cNvPr>
          <p:cNvSpPr txBox="1"/>
          <p:nvPr/>
        </p:nvSpPr>
        <p:spPr>
          <a:xfrm>
            <a:off x="7285042" y="2833961"/>
            <a:ext cx="1599186" cy="3379803"/>
          </a:xfrm>
          <a:prstGeom prst="rect">
            <a:avLst/>
          </a:prstGeom>
          <a:solidFill>
            <a:schemeClr val="tx1"/>
          </a:solidFill>
          <a:ln>
            <a:solidFill>
              <a:schemeClr val="tx1"/>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2B7CBE3D-58A0-D343-9678-FD58DCD9A4DC}"/>
              </a:ext>
            </a:extLst>
          </p:cNvPr>
          <p:cNvSpPr txBox="1"/>
          <p:nvPr/>
        </p:nvSpPr>
        <p:spPr>
          <a:xfrm>
            <a:off x="6242019" y="2809545"/>
            <a:ext cx="1043024" cy="323895"/>
          </a:xfrm>
          <a:prstGeom prst="rect">
            <a:avLst/>
          </a:prstGeom>
          <a:solidFill>
            <a:schemeClr val="tx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CC40C13C-212F-0A3D-1137-DE8309ECDA69}"/>
              </a:ext>
            </a:extLst>
          </p:cNvPr>
          <p:cNvPicPr>
            <a:picLocks noChangeAspect="1"/>
          </p:cNvPicPr>
          <p:nvPr/>
        </p:nvPicPr>
        <p:blipFill>
          <a:blip r:embed="rId4"/>
          <a:stretch>
            <a:fillRect/>
          </a:stretch>
        </p:blipFill>
        <p:spPr>
          <a:xfrm>
            <a:off x="4289121" y="2781074"/>
            <a:ext cx="1952898" cy="323895"/>
          </a:xfrm>
          <a:prstGeom prst="rect">
            <a:avLst/>
          </a:prstGeom>
        </p:spPr>
      </p:pic>
    </p:spTree>
    <p:extLst>
      <p:ext uri="{BB962C8B-B14F-4D97-AF65-F5344CB8AC3E}">
        <p14:creationId xmlns:p14="http://schemas.microsoft.com/office/powerpoint/2010/main" val="220340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02876"/>
            <a:ext cx="10873740" cy="840100"/>
          </a:xfrm>
        </p:spPr>
        <p:txBody>
          <a:bodyPr/>
          <a:lstStyle/>
          <a:p>
            <a:r>
              <a:rPr lang="en-US" dirty="0"/>
              <a:t>Housing Needs</a:t>
            </a:r>
          </a:p>
        </p:txBody>
      </p:sp>
      <p:sp>
        <p:nvSpPr>
          <p:cNvPr id="8" name="TextBox 7">
            <a:extLst>
              <a:ext uri="{FF2B5EF4-FFF2-40B4-BE49-F238E27FC236}">
                <a16:creationId xmlns:a16="http://schemas.microsoft.com/office/drawing/2014/main" id="{B2F872A6-1003-3A84-6188-66E9E31A3544}"/>
              </a:ext>
            </a:extLst>
          </p:cNvPr>
          <p:cNvSpPr txBox="1"/>
          <p:nvPr/>
        </p:nvSpPr>
        <p:spPr>
          <a:xfrm>
            <a:off x="2815122" y="1091610"/>
            <a:ext cx="8853870" cy="5262979"/>
          </a:xfrm>
          <a:prstGeom prst="rect">
            <a:avLst/>
          </a:prstGeom>
          <a:noFill/>
        </p:spPr>
        <p:txBody>
          <a:bodyPr wrap="square" rtlCol="0">
            <a:spAutoFit/>
          </a:bodyPr>
          <a:lstStyle/>
          <a:p>
            <a:r>
              <a:rPr lang="en-US" sz="2800" b="1" dirty="0">
                <a:solidFill>
                  <a:schemeClr val="bg1"/>
                </a:solidFill>
              </a:rPr>
              <a:t>2021 Study </a:t>
            </a:r>
          </a:p>
          <a:p>
            <a:pPr marL="914400" lvl="1" indent="-457200">
              <a:buFont typeface="Arial" panose="020B0604020202020204" pitchFamily="34" charset="0"/>
              <a:buChar char="•"/>
            </a:pPr>
            <a:r>
              <a:rPr lang="en-US" sz="2200" u="sng" dirty="0">
                <a:solidFill>
                  <a:schemeClr val="bg1"/>
                </a:solidFill>
              </a:rPr>
              <a:t>Estimated 10-year potential housing demand </a:t>
            </a:r>
            <a:r>
              <a:rPr lang="en-US" sz="2200" b="1" u="sng" dirty="0">
                <a:solidFill>
                  <a:schemeClr val="bg1"/>
                </a:solidFill>
              </a:rPr>
              <a:t>5,260</a:t>
            </a:r>
            <a:r>
              <a:rPr lang="en-US" sz="2200" u="sng" dirty="0">
                <a:solidFill>
                  <a:schemeClr val="bg1"/>
                </a:solidFill>
              </a:rPr>
              <a:t> Units</a:t>
            </a:r>
          </a:p>
          <a:p>
            <a:pPr marL="1257300" lvl="2" indent="-342900">
              <a:buFont typeface="Arial" panose="020B0604020202020204" pitchFamily="34" charset="0"/>
              <a:buChar char="•"/>
            </a:pPr>
            <a:r>
              <a:rPr lang="en-US" sz="2200" dirty="0">
                <a:solidFill>
                  <a:schemeClr val="bg1"/>
                </a:solidFill>
              </a:rPr>
              <a:t>40% owner occupied (2,104)</a:t>
            </a:r>
          </a:p>
          <a:p>
            <a:pPr marL="1257300" lvl="2" indent="-342900">
              <a:buFont typeface="Arial" panose="020B0604020202020204" pitchFamily="34" charset="0"/>
              <a:buChar char="•"/>
            </a:pPr>
            <a:r>
              <a:rPr lang="en-US" sz="2200" dirty="0">
                <a:solidFill>
                  <a:schemeClr val="bg1"/>
                </a:solidFill>
              </a:rPr>
              <a:t>60% rental (3,156)</a:t>
            </a:r>
          </a:p>
          <a:p>
            <a:pPr lvl="2"/>
            <a:endParaRPr lang="en-US" sz="2200" dirty="0">
              <a:solidFill>
                <a:schemeClr val="bg1"/>
              </a:solidFill>
            </a:endParaRPr>
          </a:p>
          <a:p>
            <a:pPr marL="914400" lvl="1" indent="-457200">
              <a:buFont typeface="Arial" panose="020B0604020202020204" pitchFamily="34" charset="0"/>
              <a:buChar char="•"/>
            </a:pPr>
            <a:r>
              <a:rPr lang="en-US" sz="2200" u="sng" dirty="0">
                <a:solidFill>
                  <a:schemeClr val="bg1"/>
                </a:solidFill>
              </a:rPr>
              <a:t>Demand Drivers</a:t>
            </a:r>
          </a:p>
          <a:p>
            <a:pPr marL="1257300" lvl="2" indent="-342900">
              <a:buFont typeface="Arial" panose="020B0604020202020204" pitchFamily="34" charset="0"/>
              <a:buChar char="•"/>
            </a:pPr>
            <a:r>
              <a:rPr lang="en-US" sz="2200" dirty="0">
                <a:solidFill>
                  <a:schemeClr val="bg1"/>
                </a:solidFill>
              </a:rPr>
              <a:t>Local workforce hiring</a:t>
            </a:r>
          </a:p>
          <a:p>
            <a:pPr marL="1257300" lvl="2" indent="-342900">
              <a:buFont typeface="Arial" panose="020B0604020202020204" pitchFamily="34" charset="0"/>
              <a:buChar char="•"/>
            </a:pPr>
            <a:r>
              <a:rPr lang="en-US" sz="2200" dirty="0">
                <a:solidFill>
                  <a:schemeClr val="bg1"/>
                </a:solidFill>
              </a:rPr>
              <a:t>Capturing commuters</a:t>
            </a:r>
          </a:p>
          <a:p>
            <a:pPr marL="1257300" lvl="2" indent="-342900">
              <a:buFont typeface="Arial" panose="020B0604020202020204" pitchFamily="34" charset="0"/>
              <a:buChar char="•"/>
            </a:pPr>
            <a:r>
              <a:rPr lang="en-US" sz="2200" dirty="0">
                <a:solidFill>
                  <a:schemeClr val="bg1"/>
                </a:solidFill>
              </a:rPr>
              <a:t>Pent-up demand</a:t>
            </a:r>
          </a:p>
          <a:p>
            <a:pPr marL="1257300" lvl="2" indent="-342900">
              <a:buFont typeface="Arial" panose="020B0604020202020204" pitchFamily="34" charset="0"/>
              <a:buChar char="•"/>
            </a:pPr>
            <a:r>
              <a:rPr lang="en-US" sz="2200" dirty="0">
                <a:solidFill>
                  <a:schemeClr val="bg1"/>
                </a:solidFill>
              </a:rPr>
              <a:t>Smaller household size</a:t>
            </a:r>
          </a:p>
          <a:p>
            <a:pPr marL="1257300" lvl="2" indent="-342900">
              <a:buFont typeface="Arial" panose="020B0604020202020204" pitchFamily="34" charset="0"/>
              <a:buChar char="•"/>
            </a:pPr>
            <a:r>
              <a:rPr lang="en-US" sz="2200" dirty="0">
                <a:solidFill>
                  <a:schemeClr val="bg1"/>
                </a:solidFill>
              </a:rPr>
              <a:t>Proximity to major employers</a:t>
            </a:r>
          </a:p>
          <a:p>
            <a:pPr lvl="2"/>
            <a:endParaRPr lang="en-US" sz="2200" dirty="0">
              <a:solidFill>
                <a:schemeClr val="bg1"/>
              </a:solidFill>
            </a:endParaRPr>
          </a:p>
          <a:p>
            <a:pPr marL="914400" lvl="1" indent="-457200">
              <a:buFont typeface="Arial" panose="020B0604020202020204" pitchFamily="34" charset="0"/>
              <a:buChar char="•"/>
            </a:pPr>
            <a:r>
              <a:rPr lang="en-US" sz="2200" u="sng" dirty="0">
                <a:solidFill>
                  <a:schemeClr val="bg1"/>
                </a:solidFill>
              </a:rPr>
              <a:t>Challenges</a:t>
            </a:r>
            <a:endParaRPr lang="en-US" sz="2200" dirty="0">
              <a:solidFill>
                <a:schemeClr val="bg1"/>
              </a:solidFill>
            </a:endParaRPr>
          </a:p>
          <a:p>
            <a:pPr marL="1257300" lvl="2" indent="-342900">
              <a:buFont typeface="Arial" panose="020B0604020202020204" pitchFamily="34" charset="0"/>
              <a:buChar char="•"/>
            </a:pPr>
            <a:r>
              <a:rPr lang="en-US" sz="2200" dirty="0">
                <a:solidFill>
                  <a:schemeClr val="bg1"/>
                </a:solidFill>
              </a:rPr>
              <a:t>Lack of readily developable land/sites</a:t>
            </a:r>
          </a:p>
          <a:p>
            <a:pPr marL="1257300" lvl="2" indent="-342900">
              <a:buFont typeface="Arial" panose="020B0604020202020204" pitchFamily="34" charset="0"/>
              <a:buChar char="•"/>
            </a:pPr>
            <a:r>
              <a:rPr lang="en-US" sz="2200" dirty="0">
                <a:solidFill>
                  <a:schemeClr val="bg1"/>
                </a:solidFill>
              </a:rPr>
              <a:t>Quality of place</a:t>
            </a:r>
          </a:p>
        </p:txBody>
      </p:sp>
    </p:spTree>
    <p:extLst>
      <p:ext uri="{BB962C8B-B14F-4D97-AF65-F5344CB8AC3E}">
        <p14:creationId xmlns:p14="http://schemas.microsoft.com/office/powerpoint/2010/main" val="3085512227"/>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{E87362D6-E0B0-4450-9FAE-0D323F98394B}tf78853419_win32</Template>
  <TotalTime>10933</TotalTime>
  <Words>3095</Words>
  <Application>Microsoft Office PowerPoint</Application>
  <PresentationFormat>Widescreen</PresentationFormat>
  <Paragraphs>423</Paragraphs>
  <Slides>40</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Franklin Gothic Book</vt:lpstr>
      <vt:lpstr>Franklin Gothic Demi</vt:lpstr>
      <vt:lpstr>Libre Franklin</vt:lpstr>
      <vt:lpstr>Old Standard TT</vt:lpstr>
      <vt:lpstr>Times New Roman</vt:lpstr>
      <vt:lpstr>Wingdings</vt:lpstr>
      <vt:lpstr>Custom</vt:lpstr>
      <vt:lpstr>Introduction to Proposed Zoning  Regulation Changes</vt:lpstr>
      <vt:lpstr>MEETING AGENDA November 19, 2024</vt:lpstr>
      <vt:lpstr>Do you have your index card and a pen?</vt:lpstr>
      <vt:lpstr>Topics of Discussion</vt:lpstr>
      <vt:lpstr>What can zoning do?</vt:lpstr>
      <vt:lpstr>What zoning can’t do.</vt:lpstr>
      <vt:lpstr>2020 Aerial Map for Reference</vt:lpstr>
      <vt:lpstr>Housing Needs</vt:lpstr>
      <vt:lpstr>Housing Needs</vt:lpstr>
      <vt:lpstr>Housing Needs</vt:lpstr>
      <vt:lpstr>The Opportunity</vt:lpstr>
      <vt:lpstr>Thames Street Study Background</vt:lpstr>
      <vt:lpstr>Thames Street Study Recommendations</vt:lpstr>
      <vt:lpstr>Thames Street Study Recommendations</vt:lpstr>
      <vt:lpstr>Thames Street Study Conceptual Development Plan – GCR Zone (adapted p36) </vt:lpstr>
      <vt:lpstr>Where are we talking about? Location of denser development</vt:lpstr>
      <vt:lpstr>2020 Aerial Map for Reference</vt:lpstr>
      <vt:lpstr>PowerPoint Presentation</vt:lpstr>
      <vt:lpstr>New Zones – Height Limits</vt:lpstr>
      <vt:lpstr>New Zones – Housing Density</vt:lpstr>
      <vt:lpstr>How to Read the Use and Permitting Table</vt:lpstr>
      <vt:lpstr>How to Read the Use and Permitting Table</vt:lpstr>
      <vt:lpstr>What are the Different Permit Requirements?</vt:lpstr>
      <vt:lpstr>How did We Make the Table?</vt:lpstr>
      <vt:lpstr>Parking and Transportation </vt:lpstr>
      <vt:lpstr>Parking and Transportation (Sec 7.2)  </vt:lpstr>
      <vt:lpstr>PowerPoint Presentation</vt:lpstr>
      <vt:lpstr>Shared Parking Factor* – CT Best Practice</vt:lpstr>
      <vt:lpstr>Continue to…</vt:lpstr>
      <vt:lpstr>How to create a neighborhood - Principles of good neighborhood design</vt:lpstr>
      <vt:lpstr>Great streets make great neighborhoods</vt:lpstr>
      <vt:lpstr>PowerPoint Presentation</vt:lpstr>
      <vt:lpstr>PowerPoint Presentation</vt:lpstr>
      <vt:lpstr>Lots of empty space</vt:lpstr>
      <vt:lpstr>What it could be. </vt:lpstr>
      <vt:lpstr>Stay tuned for more improvements!</vt:lpstr>
      <vt:lpstr>5 Minute Break  Submit Your Written Questions Now</vt:lpstr>
      <vt:lpstr>QUESTIONS?</vt:lpstr>
      <vt:lpstr>PowerPoint Presentation</vt:lpstr>
      <vt:lpstr>Thank you  To the public who attended meetings, workshops and hearings, who sent emails, met with staff, and passed along concerns, ideas and photos over the past several months</vt:lpstr>
    </vt:vector>
  </TitlesOfParts>
  <Company>City of Groton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Creane, Leslie</dc:creator>
  <cp:lastModifiedBy>Creane, Leslie</cp:lastModifiedBy>
  <cp:revision>36</cp:revision>
  <dcterms:created xsi:type="dcterms:W3CDTF">2024-10-28T18:45:53Z</dcterms:created>
  <dcterms:modified xsi:type="dcterms:W3CDTF">2024-11-19T21:33:10Z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